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5" r:id="rId3"/>
    <p:sldId id="326" r:id="rId4"/>
    <p:sldId id="258" r:id="rId5"/>
    <p:sldId id="328" r:id="rId6"/>
    <p:sldId id="259" r:id="rId7"/>
    <p:sldId id="329" r:id="rId8"/>
    <p:sldId id="280" r:id="rId9"/>
    <p:sldId id="261" r:id="rId10"/>
    <p:sldId id="271" r:id="rId11"/>
    <p:sldId id="272" r:id="rId12"/>
    <p:sldId id="262" r:id="rId13"/>
    <p:sldId id="274" r:id="rId14"/>
    <p:sldId id="333" r:id="rId15"/>
    <p:sldId id="282" r:id="rId16"/>
    <p:sldId id="281" r:id="rId17"/>
    <p:sldId id="263" r:id="rId18"/>
    <p:sldId id="264" r:id="rId19"/>
    <p:sldId id="265" r:id="rId20"/>
    <p:sldId id="267" r:id="rId21"/>
    <p:sldId id="276" r:id="rId22"/>
    <p:sldId id="268" r:id="rId23"/>
    <p:sldId id="279" r:id="rId24"/>
    <p:sldId id="322" r:id="rId25"/>
    <p:sldId id="320" r:id="rId26"/>
    <p:sldId id="323" r:id="rId27"/>
    <p:sldId id="321" r:id="rId28"/>
    <p:sldId id="325" r:id="rId29"/>
    <p:sldId id="269" r:id="rId30"/>
    <p:sldId id="273" r:id="rId31"/>
    <p:sldId id="324" r:id="rId32"/>
    <p:sldId id="270" r:id="rId33"/>
    <p:sldId id="330" r:id="rId34"/>
    <p:sldId id="331" r:id="rId35"/>
    <p:sldId id="334" r:id="rId36"/>
    <p:sldId id="332" r:id="rId37"/>
    <p:sldId id="335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FAA5A-5A33-4900-AD2F-B0CA733E14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9396390-F6EF-4EB6-96C2-453431B93854}">
      <dgm:prSet custT="1"/>
      <dgm:spPr/>
      <dgm:t>
        <a:bodyPr/>
        <a:lstStyle/>
        <a:p>
          <a:r>
            <a:rPr lang="es-MX" sz="1600" dirty="0"/>
            <a:t>Satisfacer las necesidades de nuestros clientes a través de un buen servicio y creando sitios en internet con las especificaciones y características que cada uno necesite, con un punto estratégico de comercialización para el </a:t>
          </a:r>
          <a:r>
            <a:rPr lang="es-MX" sz="1600" b="1" dirty="0"/>
            <a:t>Desarrollo y Diseño de software empresarial.</a:t>
          </a:r>
          <a:endParaRPr lang="en-US" sz="1600" dirty="0"/>
        </a:p>
      </dgm:t>
    </dgm:pt>
    <dgm:pt modelId="{385B9113-3EDC-4C3F-9D13-AC66ADF79439}" type="parTrans" cxnId="{7C3EB527-4786-4A66-9B9B-789321F5CF10}">
      <dgm:prSet/>
      <dgm:spPr/>
      <dgm:t>
        <a:bodyPr/>
        <a:lstStyle/>
        <a:p>
          <a:endParaRPr lang="en-US"/>
        </a:p>
      </dgm:t>
    </dgm:pt>
    <dgm:pt modelId="{6E8E9465-BC02-4A47-8027-A16A9144B696}" type="sibTrans" cxnId="{7C3EB527-4786-4A66-9B9B-789321F5CF10}">
      <dgm:prSet/>
      <dgm:spPr/>
      <dgm:t>
        <a:bodyPr/>
        <a:lstStyle/>
        <a:p>
          <a:endParaRPr lang="en-US"/>
        </a:p>
      </dgm:t>
    </dgm:pt>
    <dgm:pt modelId="{E918D224-096C-48BA-AD42-81E3A474C9FF}">
      <dgm:prSet/>
      <dgm:spPr/>
      <dgm:t>
        <a:bodyPr/>
        <a:lstStyle/>
        <a:p>
          <a:r>
            <a:rPr lang="es-MX" dirty="0"/>
            <a:t>Posicionarnos en el mercado como una gran empresa, en el </a:t>
          </a:r>
          <a:r>
            <a:rPr lang="es-MX" b="1" dirty="0"/>
            <a:t>Desarrollo de software,</a:t>
          </a:r>
          <a:r>
            <a:rPr lang="es-MX" dirty="0"/>
            <a:t> distinguiéndonos por un buen servicio. Teniendo el compromiso con los clientes y los empleados del negocio, fomentando un crecimiento continuo</a:t>
          </a:r>
          <a:endParaRPr lang="en-US" dirty="0"/>
        </a:p>
      </dgm:t>
    </dgm:pt>
    <dgm:pt modelId="{045C07AC-CB84-43CC-B033-B98BA64195D3}" type="parTrans" cxnId="{E53A9072-775C-4B01-B467-6E46B66D7BB3}">
      <dgm:prSet/>
      <dgm:spPr/>
      <dgm:t>
        <a:bodyPr/>
        <a:lstStyle/>
        <a:p>
          <a:endParaRPr lang="en-US"/>
        </a:p>
      </dgm:t>
    </dgm:pt>
    <dgm:pt modelId="{981D5EB7-2471-4787-9972-2A62FE02B369}" type="sibTrans" cxnId="{E53A9072-775C-4B01-B467-6E46B66D7BB3}">
      <dgm:prSet/>
      <dgm:spPr/>
      <dgm:t>
        <a:bodyPr/>
        <a:lstStyle/>
        <a:p>
          <a:endParaRPr lang="en-US"/>
        </a:p>
      </dgm:t>
    </dgm:pt>
    <dgm:pt modelId="{85BDB203-1D76-4038-AB13-9E44BD2358D1}" type="pres">
      <dgm:prSet presAssocID="{192FAA5A-5A33-4900-AD2F-B0CA733E142B}" presName="root" presStyleCnt="0">
        <dgm:presLayoutVars>
          <dgm:dir/>
          <dgm:resizeHandles val="exact"/>
        </dgm:presLayoutVars>
      </dgm:prSet>
      <dgm:spPr/>
    </dgm:pt>
    <dgm:pt modelId="{F569A295-A63C-4222-8F66-FF3066236957}" type="pres">
      <dgm:prSet presAssocID="{E9396390-F6EF-4EB6-96C2-453431B93854}" presName="compNode" presStyleCnt="0"/>
      <dgm:spPr/>
    </dgm:pt>
    <dgm:pt modelId="{DF2EAFD4-F0E9-4447-8101-DB5D1CF5CBBD}" type="pres">
      <dgm:prSet presAssocID="{E9396390-F6EF-4EB6-96C2-453431B93854}" presName="bgRect" presStyleLbl="bgShp" presStyleIdx="0" presStyleCnt="2"/>
      <dgm:spPr/>
    </dgm:pt>
    <dgm:pt modelId="{239533BD-B796-4738-A87F-FEBBA5C3D25D}" type="pres">
      <dgm:prSet presAssocID="{E9396390-F6EF-4EB6-96C2-453431B938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145DBC86-E49C-42DF-BD81-E366304DB358}" type="pres">
      <dgm:prSet presAssocID="{E9396390-F6EF-4EB6-96C2-453431B93854}" presName="spaceRect" presStyleCnt="0"/>
      <dgm:spPr/>
    </dgm:pt>
    <dgm:pt modelId="{19211DA6-3BD1-4D80-9CBA-ADD630AD83B3}" type="pres">
      <dgm:prSet presAssocID="{E9396390-F6EF-4EB6-96C2-453431B93854}" presName="parTx" presStyleLbl="revTx" presStyleIdx="0" presStyleCnt="2">
        <dgm:presLayoutVars>
          <dgm:chMax val="0"/>
          <dgm:chPref val="0"/>
        </dgm:presLayoutVars>
      </dgm:prSet>
      <dgm:spPr/>
    </dgm:pt>
    <dgm:pt modelId="{BA175283-11D2-4B33-84E5-101E89786FB1}" type="pres">
      <dgm:prSet presAssocID="{6E8E9465-BC02-4A47-8027-A16A9144B696}" presName="sibTrans" presStyleCnt="0"/>
      <dgm:spPr/>
    </dgm:pt>
    <dgm:pt modelId="{2A972A62-8B7D-4B1F-87FA-D4FFB867EEB6}" type="pres">
      <dgm:prSet presAssocID="{E918D224-096C-48BA-AD42-81E3A474C9FF}" presName="compNode" presStyleCnt="0"/>
      <dgm:spPr/>
    </dgm:pt>
    <dgm:pt modelId="{FA392BD4-EC2D-4559-9C49-04ABAB1AAFF5}" type="pres">
      <dgm:prSet presAssocID="{E918D224-096C-48BA-AD42-81E3A474C9FF}" presName="bgRect" presStyleLbl="bgShp" presStyleIdx="1" presStyleCnt="2"/>
      <dgm:spPr/>
    </dgm:pt>
    <dgm:pt modelId="{228636FD-C84F-44FE-83D2-C985983D386C}" type="pres">
      <dgm:prSet presAssocID="{E918D224-096C-48BA-AD42-81E3A474C9FF}" presName="iconRect" presStyleLbl="node1" presStyleIdx="1" presStyleCnt="2" custScaleX="177622" custScaleY="1433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E4879D9-B258-4400-9ACF-9F3A1B1A2182}" type="pres">
      <dgm:prSet presAssocID="{E918D224-096C-48BA-AD42-81E3A474C9FF}" presName="spaceRect" presStyleCnt="0"/>
      <dgm:spPr/>
    </dgm:pt>
    <dgm:pt modelId="{B435C53D-55BD-4E8D-B8F2-496B0F4AE40A}" type="pres">
      <dgm:prSet presAssocID="{E918D224-096C-48BA-AD42-81E3A474C9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A76405-B0B3-47EC-B97E-9015D90C922A}" type="presOf" srcId="{192FAA5A-5A33-4900-AD2F-B0CA733E142B}" destId="{85BDB203-1D76-4038-AB13-9E44BD2358D1}" srcOrd="0" destOrd="0" presId="urn:microsoft.com/office/officeart/2018/2/layout/IconVerticalSolidList"/>
    <dgm:cxn modelId="{7C3EB527-4786-4A66-9B9B-789321F5CF10}" srcId="{192FAA5A-5A33-4900-AD2F-B0CA733E142B}" destId="{E9396390-F6EF-4EB6-96C2-453431B93854}" srcOrd="0" destOrd="0" parTransId="{385B9113-3EDC-4C3F-9D13-AC66ADF79439}" sibTransId="{6E8E9465-BC02-4A47-8027-A16A9144B696}"/>
    <dgm:cxn modelId="{E53A9072-775C-4B01-B467-6E46B66D7BB3}" srcId="{192FAA5A-5A33-4900-AD2F-B0CA733E142B}" destId="{E918D224-096C-48BA-AD42-81E3A474C9FF}" srcOrd="1" destOrd="0" parTransId="{045C07AC-CB84-43CC-B033-B98BA64195D3}" sibTransId="{981D5EB7-2471-4787-9972-2A62FE02B369}"/>
    <dgm:cxn modelId="{B0020A9B-096C-4CE1-8E0D-5D11D40E3ABC}" type="presOf" srcId="{E918D224-096C-48BA-AD42-81E3A474C9FF}" destId="{B435C53D-55BD-4E8D-B8F2-496B0F4AE40A}" srcOrd="0" destOrd="0" presId="urn:microsoft.com/office/officeart/2018/2/layout/IconVerticalSolidList"/>
    <dgm:cxn modelId="{71A215FE-6492-473C-BCFE-FB3B0641826A}" type="presOf" srcId="{E9396390-F6EF-4EB6-96C2-453431B93854}" destId="{19211DA6-3BD1-4D80-9CBA-ADD630AD83B3}" srcOrd="0" destOrd="0" presId="urn:microsoft.com/office/officeart/2018/2/layout/IconVerticalSolidList"/>
    <dgm:cxn modelId="{7E728BFA-26CE-4069-A481-297FDB3429EB}" type="presParOf" srcId="{85BDB203-1D76-4038-AB13-9E44BD2358D1}" destId="{F569A295-A63C-4222-8F66-FF3066236957}" srcOrd="0" destOrd="0" presId="urn:microsoft.com/office/officeart/2018/2/layout/IconVerticalSolidList"/>
    <dgm:cxn modelId="{0E9154D1-AF3F-4BF8-B911-F8A00C32E9F5}" type="presParOf" srcId="{F569A295-A63C-4222-8F66-FF3066236957}" destId="{DF2EAFD4-F0E9-4447-8101-DB5D1CF5CBBD}" srcOrd="0" destOrd="0" presId="urn:microsoft.com/office/officeart/2018/2/layout/IconVerticalSolidList"/>
    <dgm:cxn modelId="{22747BBA-A858-4C97-A456-81BFE4189615}" type="presParOf" srcId="{F569A295-A63C-4222-8F66-FF3066236957}" destId="{239533BD-B796-4738-A87F-FEBBA5C3D25D}" srcOrd="1" destOrd="0" presId="urn:microsoft.com/office/officeart/2018/2/layout/IconVerticalSolidList"/>
    <dgm:cxn modelId="{A2E0DE4E-6393-4F18-BBCA-75404953BEEF}" type="presParOf" srcId="{F569A295-A63C-4222-8F66-FF3066236957}" destId="{145DBC86-E49C-42DF-BD81-E366304DB358}" srcOrd="2" destOrd="0" presId="urn:microsoft.com/office/officeart/2018/2/layout/IconVerticalSolidList"/>
    <dgm:cxn modelId="{64E80B51-233F-4B0E-AFA7-F91A50454EC6}" type="presParOf" srcId="{F569A295-A63C-4222-8F66-FF3066236957}" destId="{19211DA6-3BD1-4D80-9CBA-ADD630AD83B3}" srcOrd="3" destOrd="0" presId="urn:microsoft.com/office/officeart/2018/2/layout/IconVerticalSolidList"/>
    <dgm:cxn modelId="{C142505B-A628-4F91-9217-27D7CA94A800}" type="presParOf" srcId="{85BDB203-1D76-4038-AB13-9E44BD2358D1}" destId="{BA175283-11D2-4B33-84E5-101E89786FB1}" srcOrd="1" destOrd="0" presId="urn:microsoft.com/office/officeart/2018/2/layout/IconVerticalSolidList"/>
    <dgm:cxn modelId="{5CE1A523-78FC-4EED-8B7F-D66662419636}" type="presParOf" srcId="{85BDB203-1D76-4038-AB13-9E44BD2358D1}" destId="{2A972A62-8B7D-4B1F-87FA-D4FFB867EEB6}" srcOrd="2" destOrd="0" presId="urn:microsoft.com/office/officeart/2018/2/layout/IconVerticalSolidList"/>
    <dgm:cxn modelId="{5E290FC5-5115-446C-BC8D-585B7008782D}" type="presParOf" srcId="{2A972A62-8B7D-4B1F-87FA-D4FFB867EEB6}" destId="{FA392BD4-EC2D-4559-9C49-04ABAB1AAFF5}" srcOrd="0" destOrd="0" presId="urn:microsoft.com/office/officeart/2018/2/layout/IconVerticalSolidList"/>
    <dgm:cxn modelId="{5439EB27-FF11-4EFC-ACCD-4E194D301ACE}" type="presParOf" srcId="{2A972A62-8B7D-4B1F-87FA-D4FFB867EEB6}" destId="{228636FD-C84F-44FE-83D2-C985983D386C}" srcOrd="1" destOrd="0" presId="urn:microsoft.com/office/officeart/2018/2/layout/IconVerticalSolidList"/>
    <dgm:cxn modelId="{74AF2376-D55C-4A15-8FF3-55F559899E03}" type="presParOf" srcId="{2A972A62-8B7D-4B1F-87FA-D4FFB867EEB6}" destId="{9E4879D9-B258-4400-9ACF-9F3A1B1A2182}" srcOrd="2" destOrd="0" presId="urn:microsoft.com/office/officeart/2018/2/layout/IconVerticalSolidList"/>
    <dgm:cxn modelId="{ADDC9CB4-4847-4A38-9A1A-3742C8B33EA9}" type="presParOf" srcId="{2A972A62-8B7D-4B1F-87FA-D4FFB867EEB6}" destId="{B435C53D-55BD-4E8D-B8F2-496B0F4AE4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EAFD4-F0E9-4447-8101-DB5D1CF5CBBD}">
      <dsp:nvSpPr>
        <dsp:cNvPr id="0" name=""/>
        <dsp:cNvSpPr/>
      </dsp:nvSpPr>
      <dsp:spPr>
        <a:xfrm>
          <a:off x="0" y="940210"/>
          <a:ext cx="6323162" cy="17357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533BD-B796-4738-A87F-FEBBA5C3D25D}">
      <dsp:nvSpPr>
        <dsp:cNvPr id="0" name=""/>
        <dsp:cNvSpPr/>
      </dsp:nvSpPr>
      <dsp:spPr>
        <a:xfrm>
          <a:off x="389208" y="1454270"/>
          <a:ext cx="571067" cy="707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11DA6-3BD1-4D80-9CBA-ADD630AD83B3}">
      <dsp:nvSpPr>
        <dsp:cNvPr id="0" name=""/>
        <dsp:cNvSpPr/>
      </dsp:nvSpPr>
      <dsp:spPr>
        <a:xfrm>
          <a:off x="1349485" y="940210"/>
          <a:ext cx="4973676" cy="173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03" tIns="183703" rIns="183703" bIns="183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Satisfacer las necesidades de nuestros clientes a través de un buen servicio y creando sitios en internet con las especificaciones y características que cada uno necesite, con un punto estratégico de comercialización para el </a:t>
          </a:r>
          <a:r>
            <a:rPr lang="es-MX" sz="1600" b="1" kern="1200" dirty="0"/>
            <a:t>Desarrollo y Diseño de software empresarial.</a:t>
          </a:r>
          <a:endParaRPr lang="en-US" sz="1600" kern="1200" dirty="0"/>
        </a:p>
      </dsp:txBody>
      <dsp:txXfrm>
        <a:off x="1349485" y="940210"/>
        <a:ext cx="4973676" cy="1735772"/>
      </dsp:txXfrm>
    </dsp:sp>
    <dsp:sp modelId="{FA392BD4-EC2D-4559-9C49-04ABAB1AAFF5}">
      <dsp:nvSpPr>
        <dsp:cNvPr id="0" name=""/>
        <dsp:cNvSpPr/>
      </dsp:nvSpPr>
      <dsp:spPr>
        <a:xfrm>
          <a:off x="0" y="3109925"/>
          <a:ext cx="6323162" cy="17357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636FD-C84F-44FE-83D2-C985983D386C}">
      <dsp:nvSpPr>
        <dsp:cNvPr id="0" name=""/>
        <dsp:cNvSpPr/>
      </dsp:nvSpPr>
      <dsp:spPr>
        <a:xfrm>
          <a:off x="167571" y="3470640"/>
          <a:ext cx="1014341" cy="10143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5C53D-55BD-4E8D-B8F2-496B0F4AE40A}">
      <dsp:nvSpPr>
        <dsp:cNvPr id="0" name=""/>
        <dsp:cNvSpPr/>
      </dsp:nvSpPr>
      <dsp:spPr>
        <a:xfrm>
          <a:off x="1349485" y="3109925"/>
          <a:ext cx="4973676" cy="173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03" tIns="183703" rIns="183703" bIns="18370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Posicionarnos en el mercado como una gran empresa, en el </a:t>
          </a:r>
          <a:r>
            <a:rPr lang="es-MX" sz="1700" b="1" kern="1200" dirty="0"/>
            <a:t>Desarrollo de software,</a:t>
          </a:r>
          <a:r>
            <a:rPr lang="es-MX" sz="1700" kern="1200" dirty="0"/>
            <a:t> distinguiéndonos por un buen servicio. Teniendo el compromiso con los clientes y los empleados del negocio, fomentando un crecimiento continuo</a:t>
          </a:r>
          <a:endParaRPr lang="en-US" sz="1700" kern="1200" dirty="0"/>
        </a:p>
      </dsp:txBody>
      <dsp:txXfrm>
        <a:off x="1349485" y="3109925"/>
        <a:ext cx="4973676" cy="173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7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3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0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8797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9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09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39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3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0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675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31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12/16/2020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3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entrepreneur.com/article/267575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8ABF-2C2E-443C-9DB4-AE862AC4C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1" t="1430" b="23570"/>
          <a:stretch/>
        </p:blipFill>
        <p:spPr>
          <a:xfrm>
            <a:off x="2069422" y="0"/>
            <a:ext cx="10122578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C9711D-AB5A-4E0F-8F08-6CAE5325B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049" y="-151524"/>
            <a:ext cx="10267950" cy="2684004"/>
          </a:xfrm>
        </p:spPr>
        <p:txBody>
          <a:bodyPr anchor="b">
            <a:normAutofit/>
          </a:bodyPr>
          <a:lstStyle/>
          <a:p>
            <a:br>
              <a:rPr lang="es-MX" dirty="0">
                <a:solidFill>
                  <a:srgbClr val="FFFFFF"/>
                </a:solidFill>
              </a:rPr>
            </a:br>
            <a:r>
              <a:rPr lang="es-MX" dirty="0">
                <a:solidFill>
                  <a:srgbClr val="FFFFFF"/>
                </a:solidFill>
              </a:rPr>
              <a:t>MANIACORP 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297155-E198-4C46-9454-FB3D40D07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4048" y="2488080"/>
            <a:ext cx="10267950" cy="1271452"/>
          </a:xfrm>
        </p:spPr>
        <p:txBody>
          <a:bodyPr anchor="t"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Parkimaniacos</a:t>
            </a:r>
            <a:endParaRPr lang="es-MX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14892-9C0F-423B-9DE8-BB2919CD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20055" y="3761607"/>
            <a:ext cx="1924046" cy="2174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77EEA5-5A42-4DC7-AAB3-1641F5440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13102" r="16946" b="17944"/>
          <a:stretch/>
        </p:blipFill>
        <p:spPr>
          <a:xfrm>
            <a:off x="240108" y="529696"/>
            <a:ext cx="1734582" cy="2562693"/>
          </a:xfrm>
          <a:prstGeom prst="rect">
            <a:avLst/>
          </a:prstGeom>
        </p:spPr>
      </p:pic>
      <p:sp>
        <p:nvSpPr>
          <p:cNvPr id="15" name="2 CuadroTexto">
            <a:extLst>
              <a:ext uri="{FF2B5EF4-FFF2-40B4-BE49-F238E27FC236}">
                <a16:creationId xmlns:a16="http://schemas.microsoft.com/office/drawing/2014/main" id="{80FEB93B-92A1-478F-A358-10FA8F33B987}"/>
              </a:ext>
            </a:extLst>
          </p:cNvPr>
          <p:cNvSpPr txBox="1"/>
          <p:nvPr/>
        </p:nvSpPr>
        <p:spPr>
          <a:xfrm>
            <a:off x="5315892" y="3712265"/>
            <a:ext cx="5818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José Ángel García Arce:                    NC: 17130786              </a:t>
            </a:r>
          </a:p>
          <a:p>
            <a:r>
              <a:rPr lang="es-MX" sz="2000" b="1" dirty="0">
                <a:solidFill>
                  <a:schemeClr val="bg1"/>
                </a:solidFill>
              </a:rPr>
              <a:t>Luis Emmanuel Méndez Barrios      NC: 17130804</a:t>
            </a:r>
          </a:p>
          <a:p>
            <a:r>
              <a:rPr lang="es-MX" sz="2000" b="1" dirty="0">
                <a:solidFill>
                  <a:schemeClr val="bg1"/>
                </a:solidFill>
              </a:rPr>
              <a:t>Enrique Antonio Belmarez Meraz    NC: 17130865</a:t>
            </a:r>
          </a:p>
          <a:p>
            <a:r>
              <a:rPr lang="es-MX" sz="2000" b="1" dirty="0">
                <a:solidFill>
                  <a:schemeClr val="bg1"/>
                </a:solidFill>
              </a:rPr>
              <a:t>José Baltazar Martínez de la Rosa  NC: 17130700</a:t>
            </a:r>
          </a:p>
        </p:txBody>
      </p:sp>
    </p:spTree>
    <p:extLst>
      <p:ext uri="{BB962C8B-B14F-4D97-AF65-F5344CB8AC3E}">
        <p14:creationId xmlns:p14="http://schemas.microsoft.com/office/powerpoint/2010/main" val="37239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5073364-915A-45BB-BEC4-D712DCF6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Antecedentes de una organización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EC7B0C-CBED-423D-8A07-23A8095CB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3247" y="2511380"/>
            <a:ext cx="6178435" cy="3258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Los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tecnología</a:t>
            </a:r>
            <a:r>
              <a:rPr lang="en-US" dirty="0"/>
              <a:t> </a:t>
            </a:r>
            <a:r>
              <a:rPr lang="en-US" dirty="0" err="1"/>
              <a:t>fueron</a:t>
            </a:r>
            <a:r>
              <a:rPr lang="en-US" dirty="0"/>
              <a:t> los </a:t>
            </a:r>
            <a:r>
              <a:rPr lang="en-US" dirty="0" err="1"/>
              <a:t>gobiernos</a:t>
            </a:r>
            <a:r>
              <a:rPr lang="en-US" dirty="0"/>
              <a:t> </a:t>
            </a:r>
            <a:r>
              <a:rPr lang="en-US" dirty="0" err="1"/>
              <a:t>municipales</a:t>
            </a:r>
            <a:r>
              <a:rPr lang="en-US" dirty="0"/>
              <a:t> en </a:t>
            </a:r>
            <a:r>
              <a:rPr lang="en-US" dirty="0" err="1"/>
              <a:t>lugares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Zacatlán</a:t>
            </a:r>
            <a:r>
              <a:rPr lang="en-US" dirty="0"/>
              <a:t> de las Manzanas, en Puebla. “La </a:t>
            </a:r>
            <a:r>
              <a:rPr lang="en-US" dirty="0" err="1"/>
              <a:t>gente</a:t>
            </a:r>
            <a:r>
              <a:rPr lang="en-US" dirty="0"/>
              <a:t> no </a:t>
            </a:r>
            <a:r>
              <a:rPr lang="en-US" dirty="0" err="1"/>
              <a:t>podía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que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innovación</a:t>
            </a:r>
            <a:r>
              <a:rPr lang="en-US" dirty="0"/>
              <a:t> </a:t>
            </a:r>
            <a:r>
              <a:rPr lang="en-US" dirty="0" err="1"/>
              <a:t>existiera</a:t>
            </a:r>
            <a:r>
              <a:rPr lang="en-US" dirty="0"/>
              <a:t> </a:t>
            </a:r>
            <a:r>
              <a:rPr lang="en-US" dirty="0" err="1"/>
              <a:t>ahí</a:t>
            </a:r>
            <a:r>
              <a:rPr lang="en-US" dirty="0"/>
              <a:t> y no en Nueva York o Dubai”, </a:t>
            </a:r>
            <a:r>
              <a:rPr lang="en-US" dirty="0" err="1"/>
              <a:t>contó</a:t>
            </a:r>
            <a:r>
              <a:rPr lang="en-US" dirty="0"/>
              <a:t> Carlos a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Entrepreneur</a:t>
            </a:r>
            <a:r>
              <a:rPr lang="en-US" dirty="0"/>
              <a:t>. Hoy </a:t>
            </a:r>
            <a:r>
              <a:rPr lang="en-US" dirty="0" err="1"/>
              <a:t>Parkimóvil</a:t>
            </a:r>
            <a:r>
              <a:rPr lang="en-US" dirty="0"/>
              <a:t> no solo </a:t>
            </a:r>
            <a:r>
              <a:rPr lang="en-US" dirty="0" err="1"/>
              <a:t>ofrece</a:t>
            </a:r>
            <a:r>
              <a:rPr lang="en-US" dirty="0"/>
              <a:t> los </a:t>
            </a:r>
            <a:r>
              <a:rPr lang="en-US" dirty="0" err="1"/>
              <a:t>parquímetros</a:t>
            </a:r>
            <a:r>
              <a:rPr lang="en-US" dirty="0"/>
              <a:t> </a:t>
            </a:r>
            <a:r>
              <a:rPr lang="en-US" dirty="0" err="1"/>
              <a:t>virtuales</a:t>
            </a:r>
            <a:r>
              <a:rPr lang="en-US" dirty="0"/>
              <a:t>.</a:t>
            </a:r>
          </a:p>
        </p:txBody>
      </p:sp>
      <p:pic>
        <p:nvPicPr>
          <p:cNvPr id="3074" name="Picture 2" descr="Parquímetros virtuales quieren llegar a la Ciudad de México">
            <a:extLst>
              <a:ext uri="{FF2B5EF4-FFF2-40B4-BE49-F238E27FC236}">
                <a16:creationId xmlns:a16="http://schemas.microsoft.com/office/drawing/2014/main" id="{E8448C31-2524-4687-A8D1-DBDE6B8C3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3" r="26720"/>
          <a:stretch/>
        </p:blipFill>
        <p:spPr bwMode="auto">
          <a:xfrm>
            <a:off x="8849314" y="2471412"/>
            <a:ext cx="2504209" cy="362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9DF4F-E6DC-46AB-A702-3F2D4698F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093024" y="71423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2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07CF622-0129-4981-981A-60D390C9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Antecedentes de una organización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A9281-E014-4F2A-BC01-F08990B07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0" r="6228" b="-1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5F85E5-60AC-4FC2-BC29-3298A5EE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0" i="0" dirty="0">
                <a:effectLst/>
              </a:rPr>
              <a:t>Con el </a:t>
            </a:r>
            <a:r>
              <a:rPr lang="en-US" sz="2200" b="0" i="0" dirty="0" err="1">
                <a:effectLst/>
              </a:rPr>
              <a:t>tiempo</a:t>
            </a:r>
            <a:r>
              <a:rPr lang="en-US" sz="2200" b="0" i="0" dirty="0">
                <a:effectLst/>
              </a:rPr>
              <a:t>, y </a:t>
            </a:r>
            <a:r>
              <a:rPr lang="en-US" sz="2200" b="0" i="0" dirty="0" err="1">
                <a:effectLst/>
              </a:rPr>
              <a:t>tras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varios</a:t>
            </a:r>
            <a:r>
              <a:rPr lang="en-US" sz="2200" b="0" i="0" dirty="0">
                <a:effectLst/>
              </a:rPr>
              <a:t> </a:t>
            </a:r>
            <a:r>
              <a:rPr lang="en-US" sz="2200" b="1" i="0" dirty="0" err="1">
                <a:effectLst/>
              </a:rPr>
              <a:t>pivotes</a:t>
            </a:r>
            <a:r>
              <a:rPr lang="en-US" sz="2200" b="1" i="0" dirty="0">
                <a:effectLst/>
              </a:rPr>
              <a:t> en su </a:t>
            </a:r>
            <a:r>
              <a:rPr lang="en-US" sz="2200" b="1" i="0" dirty="0" err="1">
                <a:effectLst/>
              </a:rPr>
              <a:t>modelo</a:t>
            </a:r>
            <a:r>
              <a:rPr lang="en-US" sz="2200" b="1" i="0" dirty="0">
                <a:effectLst/>
              </a:rPr>
              <a:t> de </a:t>
            </a:r>
            <a:r>
              <a:rPr lang="en-US" sz="2200" b="1" i="0" dirty="0" err="1">
                <a:effectLst/>
              </a:rPr>
              <a:t>negocios</a:t>
            </a:r>
            <a:r>
              <a:rPr lang="en-US" sz="2200" b="0" i="0" dirty="0">
                <a:effectLst/>
              </a:rPr>
              <a:t>, ha </a:t>
            </a:r>
            <a:r>
              <a:rPr lang="en-US" sz="2200" b="0" i="0" dirty="0" err="1">
                <a:effectLst/>
              </a:rPr>
              <a:t>sumado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soluciones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como</a:t>
            </a:r>
            <a:r>
              <a:rPr lang="en-US" sz="2200" b="0" i="0" dirty="0">
                <a:effectLst/>
              </a:rPr>
              <a:t> el </a:t>
            </a:r>
            <a:r>
              <a:rPr lang="en-US" sz="2200" b="0" i="0" dirty="0" err="1">
                <a:effectLst/>
              </a:rPr>
              <a:t>estacionamiento</a:t>
            </a:r>
            <a:r>
              <a:rPr lang="en-US" sz="2200" b="0" i="0" dirty="0">
                <a:effectLst/>
              </a:rPr>
              <a:t> digital, el valet parking, el control de </a:t>
            </a:r>
            <a:r>
              <a:rPr lang="en-US" sz="2200" b="0" i="0" dirty="0" err="1">
                <a:effectLst/>
              </a:rPr>
              <a:t>accesos</a:t>
            </a:r>
            <a:r>
              <a:rPr lang="en-US" sz="2200" b="0" i="0" dirty="0">
                <a:effectLst/>
              </a:rPr>
              <a:t>, la </a:t>
            </a:r>
            <a:r>
              <a:rPr lang="en-US" sz="2200" b="0" i="0" dirty="0" err="1">
                <a:effectLst/>
              </a:rPr>
              <a:t>infracción</a:t>
            </a:r>
            <a:r>
              <a:rPr lang="en-US" sz="2200" b="0" i="0" dirty="0">
                <a:effectLst/>
              </a:rPr>
              <a:t> digital, el </a:t>
            </a:r>
            <a:r>
              <a:rPr lang="en-US" sz="2200" b="0" i="0" dirty="0" err="1">
                <a:effectLst/>
              </a:rPr>
              <a:t>pago</a:t>
            </a:r>
            <a:r>
              <a:rPr lang="en-US" sz="2200" b="0" i="0" dirty="0">
                <a:effectLst/>
              </a:rPr>
              <a:t> de </a:t>
            </a:r>
            <a:r>
              <a:rPr lang="en-US" sz="2200" b="0" i="0" dirty="0" err="1">
                <a:effectLst/>
              </a:rPr>
              <a:t>transporte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público</a:t>
            </a:r>
            <a:r>
              <a:rPr lang="en-US" sz="2200" b="0" i="0" dirty="0">
                <a:effectLst/>
              </a:rPr>
              <a:t>, los </a:t>
            </a:r>
            <a:r>
              <a:rPr lang="en-US" sz="2200" b="0" i="0" dirty="0" err="1">
                <a:effectLst/>
              </a:rPr>
              <a:t>peajes</a:t>
            </a:r>
            <a:r>
              <a:rPr lang="en-US" sz="2200" b="0" i="0" dirty="0">
                <a:effectLst/>
              </a:rPr>
              <a:t> y su control de </a:t>
            </a:r>
            <a:r>
              <a:rPr lang="en-US" sz="2200" b="0" i="0" dirty="0" err="1">
                <a:effectLst/>
              </a:rPr>
              <a:t>aforos</a:t>
            </a:r>
            <a:r>
              <a:rPr lang="en-US" sz="2200" b="0" i="0" dirty="0">
                <a:effectLst/>
              </a:rPr>
              <a:t>. </a:t>
            </a:r>
            <a:r>
              <a:rPr lang="en-US" sz="2200" b="0" i="0" dirty="0" err="1">
                <a:effectLst/>
              </a:rPr>
              <a:t>Así</a:t>
            </a:r>
            <a:r>
              <a:rPr lang="en-US" sz="2200" b="0" i="0" dirty="0">
                <a:effectLst/>
              </a:rPr>
              <a:t>, se </a:t>
            </a:r>
            <a:r>
              <a:rPr lang="en-US" sz="2200" b="0" i="0" dirty="0" err="1">
                <a:effectLst/>
              </a:rPr>
              <a:t>convirtió</a:t>
            </a:r>
            <a:r>
              <a:rPr lang="en-US" sz="2200" b="0" i="0" dirty="0">
                <a:effectLst/>
              </a:rPr>
              <a:t> en una </a:t>
            </a:r>
            <a:r>
              <a:rPr lang="en-US" sz="2200" b="0" i="0" dirty="0" err="1">
                <a:effectLst/>
              </a:rPr>
              <a:t>plataforma</a:t>
            </a:r>
            <a:r>
              <a:rPr lang="en-US" sz="2200" b="0" i="0" dirty="0">
                <a:effectLst/>
              </a:rPr>
              <a:t> de </a:t>
            </a:r>
            <a:r>
              <a:rPr lang="en-US" sz="2200" b="0" i="0" dirty="0" err="1">
                <a:effectLst/>
              </a:rPr>
              <a:t>movilidad</a:t>
            </a:r>
            <a:r>
              <a:rPr lang="en-US" sz="2200" b="0" i="0" dirty="0">
                <a:effectLst/>
              </a:rPr>
              <a:t> integral, que </a:t>
            </a:r>
            <a:r>
              <a:rPr lang="en-US" sz="2200" b="0" i="0" dirty="0" err="1">
                <a:effectLst/>
              </a:rPr>
              <a:t>administra</a:t>
            </a:r>
            <a:r>
              <a:rPr lang="en-US" sz="2200" b="0" i="0" dirty="0">
                <a:effectLst/>
              </a:rPr>
              <a:t> y </a:t>
            </a:r>
            <a:r>
              <a:rPr lang="en-US" sz="2200" b="0" i="0" dirty="0" err="1">
                <a:effectLst/>
              </a:rPr>
              <a:t>procesa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interacciones</a:t>
            </a:r>
            <a:r>
              <a:rPr lang="en-US" sz="2200" b="0" i="0" dirty="0">
                <a:effectLst/>
              </a:rPr>
              <a:t> y </a:t>
            </a:r>
            <a:r>
              <a:rPr lang="en-US" sz="2200" b="0" i="0" dirty="0" err="1">
                <a:effectLst/>
              </a:rPr>
              <a:t>pagos</a:t>
            </a:r>
            <a:r>
              <a:rPr lang="en-US" sz="2200" b="0" i="0" dirty="0">
                <a:effectLst/>
              </a:rPr>
              <a:t> en </a:t>
            </a:r>
            <a:r>
              <a:rPr lang="en-US" sz="2200" b="0" i="0" dirty="0" err="1">
                <a:effectLst/>
              </a:rPr>
              <a:t>distintos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nodos</a:t>
            </a:r>
            <a:r>
              <a:rPr lang="en-US" sz="2200" b="0" i="0" dirty="0">
                <a:effectLst/>
              </a:rPr>
              <a:t> de </a:t>
            </a:r>
            <a:r>
              <a:rPr lang="en-US" sz="2200" b="0" i="0" dirty="0" err="1">
                <a:effectLst/>
              </a:rPr>
              <a:t>movilidad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37C17-472B-40E5-82DA-5B2CCCCE7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838481" y="317814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0B06AA-FF1F-4254-B0EE-250201A8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9239" b="57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04751D-358C-41F8-92B3-D5EE7E27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Enfoque y operaciones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04E72-DDD0-48F3-9941-48EBA879B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058402" y="373589"/>
            <a:ext cx="2015836" cy="22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EF47A-B78C-40BC-9A84-99B36501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Cómo</a:t>
            </a:r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B5A99-2208-443D-A3D0-F7EF4639D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" r="21024" b="-1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77AEC2-64BA-452D-9005-3F3F4A870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7911" y="2582144"/>
            <a:ext cx="6223961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s-419" sz="2800" b="1" i="0" u="none" strike="noStrike" baseline="0" dirty="0">
                <a:latin typeface="CIDFont+F5"/>
              </a:rPr>
              <a:t>Con este proyecto se busca optimizar el funcionamiento de un parquímetro mediante la implementación de la tecnología móvil, utilizando los dispositivos móviles y con esto se  facilitará el pago y uso de los parquímetros.</a:t>
            </a: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94D39-7788-425A-9554-677B939F7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319627" y="140680"/>
            <a:ext cx="1818409" cy="20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7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4165-E0C2-4FE1-96DB-BA6FF058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E3A77-2C5E-4B07-8EA7-53F5412133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67B1E-295E-449D-82EA-359B41DFA5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AAE4A-A580-4AEC-8A8E-591B98019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06" y="394713"/>
            <a:ext cx="7233372" cy="61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DCE556-6470-4D6A-918E-9118F57A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Aplicación </a:t>
            </a:r>
            <a:r>
              <a:rPr lang="en-US" sz="5600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móvil</a:t>
            </a:r>
            <a:endParaRPr lang="en-US" sz="56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2707A399-FC77-4AB0-88A1-E7C1EF0966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28" r="17052" b="4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BF782D-B50E-48A0-8385-104BD44FF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09864" y="2504498"/>
            <a:ext cx="6014890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En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r>
              <a:rPr lang="en-US" dirty="0"/>
              <a:t> se </a:t>
            </a:r>
            <a:r>
              <a:rPr lang="en-US" dirty="0" err="1"/>
              <a:t>decidió</a:t>
            </a:r>
            <a:r>
              <a:rPr lang="en-US" dirty="0"/>
              <a:t> que el Desarrollo de la aplicación sera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dedicado</a:t>
            </a:r>
            <a:r>
              <a:rPr lang="en-US" dirty="0"/>
              <a:t> para los </a:t>
            </a:r>
            <a:r>
              <a:rPr lang="en-US" dirty="0" err="1"/>
              <a:t>dispositivos</a:t>
            </a:r>
            <a:r>
              <a:rPr lang="en-US" dirty="0"/>
              <a:t> moviles que </a:t>
            </a:r>
            <a:r>
              <a:rPr lang="en-US" dirty="0" err="1"/>
              <a:t>cuenten</a:t>
            </a:r>
            <a:r>
              <a:rPr lang="en-US" dirty="0"/>
              <a:t> con Android. </a:t>
            </a:r>
            <a:r>
              <a:rPr lang="en-US" dirty="0" err="1"/>
              <a:t>Ya</a:t>
            </a:r>
            <a:r>
              <a:rPr lang="en-US" dirty="0"/>
              <a:t> que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cuentan</a:t>
            </a:r>
            <a:r>
              <a:rPr lang="en-US" dirty="0"/>
              <a:t> con el 85% de los </a:t>
            </a:r>
            <a:r>
              <a:rPr lang="en-US" dirty="0" err="1"/>
              <a:t>telefonos</a:t>
            </a:r>
            <a:r>
              <a:rPr lang="en-US" dirty="0"/>
              <a:t> en </a:t>
            </a:r>
            <a:r>
              <a:rPr lang="en-US" dirty="0" err="1"/>
              <a:t>distribución</a:t>
            </a:r>
            <a:r>
              <a:rPr lang="en-US" dirty="0"/>
              <a:t> en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mundo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48A87-EEEB-4BEE-B9F6-0DDBD4193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926992" y="5524539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2F555-C5FD-45DB-BAD1-690A01B6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Funcionamiento de la app móvil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09129-13F1-4AB8-8CDA-C5C9C65AD2BA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6381" r="12693" b="14530"/>
          <a:stretch/>
        </p:blipFill>
        <p:spPr bwMode="auto">
          <a:xfrm>
            <a:off x="2007514" y="2378874"/>
            <a:ext cx="8173923" cy="4161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C2211-7640-4782-BE2C-80C5A2DC0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900826" y="5461314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BDD0F01-B68A-4716-9575-A8B2E840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00" y="129724"/>
            <a:ext cx="4723707" cy="2788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/>
              <a:t>¿</a:t>
            </a:r>
            <a:r>
              <a:rPr lang="en-US" sz="8800" dirty="0" err="1"/>
              <a:t>dónde</a:t>
            </a:r>
            <a:r>
              <a:rPr lang="en-US" sz="8800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33489-0FEA-46D0-99F9-F9D1993E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991" y="3266924"/>
            <a:ext cx="5922084" cy="134486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1000"/>
              </a:lnSpc>
            </a:pPr>
            <a:r>
              <a:rPr lang="en-US" sz="2800" dirty="0">
                <a:solidFill>
                  <a:schemeClr val="bg1"/>
                </a:solidFill>
              </a:rPr>
              <a:t>El </a:t>
            </a:r>
            <a:r>
              <a:rPr lang="en-US" sz="2800" dirty="0" err="1">
                <a:solidFill>
                  <a:schemeClr val="bg1"/>
                </a:solidFill>
              </a:rPr>
              <a:t>proyecto</a:t>
            </a:r>
            <a:r>
              <a:rPr lang="en-US" sz="2800" dirty="0">
                <a:solidFill>
                  <a:schemeClr val="bg1"/>
                </a:solidFill>
              </a:rPr>
              <a:t> se </a:t>
            </a:r>
            <a:r>
              <a:rPr lang="en-US" sz="2800" dirty="0" err="1">
                <a:solidFill>
                  <a:schemeClr val="bg1"/>
                </a:solidFill>
              </a:rPr>
              <a:t>realizará</a:t>
            </a:r>
            <a:r>
              <a:rPr lang="en-US" sz="2800" dirty="0">
                <a:solidFill>
                  <a:schemeClr val="bg1"/>
                </a:solidFill>
              </a:rPr>
              <a:t> en </a:t>
            </a:r>
            <a:r>
              <a:rPr lang="en-US" sz="2800" dirty="0" err="1">
                <a:solidFill>
                  <a:schemeClr val="bg1"/>
                </a:solidFill>
              </a:rPr>
              <a:t>toda</a:t>
            </a:r>
            <a:r>
              <a:rPr lang="en-US" sz="2800" dirty="0">
                <a:solidFill>
                  <a:schemeClr val="bg1"/>
                </a:solidFill>
              </a:rPr>
              <a:t> la </a:t>
            </a:r>
            <a:r>
              <a:rPr lang="en-US" sz="2800" dirty="0" err="1">
                <a:solidFill>
                  <a:schemeClr val="bg1"/>
                </a:solidFill>
              </a:rPr>
              <a:t>región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lagunera</a:t>
            </a:r>
            <a:r>
              <a:rPr lang="en-US" sz="2800" dirty="0">
                <a:solidFill>
                  <a:schemeClr val="bg1"/>
                </a:solidFill>
              </a:rPr>
              <a:t> con el </a:t>
            </a:r>
            <a:r>
              <a:rPr lang="en-US" sz="2800" dirty="0" err="1">
                <a:solidFill>
                  <a:schemeClr val="bg1"/>
                </a:solidFill>
              </a:rPr>
              <a:t>apoyo</a:t>
            </a:r>
            <a:r>
              <a:rPr lang="en-US" sz="2800" dirty="0">
                <a:solidFill>
                  <a:schemeClr val="bg1"/>
                </a:solidFill>
              </a:rPr>
              <a:t> de los </a:t>
            </a:r>
            <a:r>
              <a:rPr lang="en-US" sz="2800" dirty="0" err="1">
                <a:solidFill>
                  <a:schemeClr val="bg1"/>
                </a:solidFill>
              </a:rPr>
              <a:t>municipios</a:t>
            </a:r>
            <a:r>
              <a:rPr lang="en-US" sz="2800" dirty="0">
                <a:solidFill>
                  <a:schemeClr val="bg1"/>
                </a:solidFill>
              </a:rPr>
              <a:t> o con </a:t>
            </a:r>
            <a:r>
              <a:rPr lang="en-US" sz="2800" dirty="0" err="1">
                <a:solidFill>
                  <a:schemeClr val="bg1"/>
                </a:solidFill>
              </a:rPr>
              <a:t>empresas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privadas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AutoShape 2" descr="Ayuntamiento de Torreon Logo [ Download - Logo - icon ] png svg">
            <a:extLst>
              <a:ext uri="{FF2B5EF4-FFF2-40B4-BE49-F238E27FC236}">
                <a16:creationId xmlns:a16="http://schemas.microsoft.com/office/drawing/2014/main" id="{8F497E09-8D44-4154-97AF-12FCD95F08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3E7C-3B3A-40EC-96DA-913ECF67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81" y="4617296"/>
            <a:ext cx="2427637" cy="2113912"/>
          </a:xfrm>
          <a:prstGeom prst="rect">
            <a:avLst/>
          </a:prstGeom>
        </p:spPr>
      </p:pic>
      <p:pic>
        <p:nvPicPr>
          <p:cNvPr id="7172" name="Picture 4" descr="R. Ayuntamiento de Gómez Palacio, Durango">
            <a:extLst>
              <a:ext uri="{FF2B5EF4-FFF2-40B4-BE49-F238E27FC236}">
                <a16:creationId xmlns:a16="http://schemas.microsoft.com/office/drawing/2014/main" id="{955B1298-4A27-4D8A-B260-F1556F9E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29" y="129724"/>
            <a:ext cx="2837951" cy="22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resentan nueva de identidad de Lerdo - MEGANOTICIAS">
            <a:extLst>
              <a:ext uri="{FF2B5EF4-FFF2-40B4-BE49-F238E27FC236}">
                <a16:creationId xmlns:a16="http://schemas.microsoft.com/office/drawing/2014/main" id="{F8965A11-53FE-40F9-943A-0831C4BB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63" y="2357959"/>
            <a:ext cx="2542681" cy="19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lud Municipal y Centro de Control Canino de Matamoros - Home | Facebook">
            <a:extLst>
              <a:ext uri="{FF2B5EF4-FFF2-40B4-BE49-F238E27FC236}">
                <a16:creationId xmlns:a16="http://schemas.microsoft.com/office/drawing/2014/main" id="{1B8C2027-54C6-4A98-8DE6-520666FC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85" y="4556586"/>
            <a:ext cx="3524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B4802D-0D31-4D3F-98E7-066999F6AE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411488" y="6071709"/>
            <a:ext cx="695748" cy="7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69FF2-9D8D-4D54-A3A7-EE196DEF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¿Cuándo?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5A5D46-179F-4835-80AD-8B0246666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r="44418" b="-1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09686-6EBB-4382-BE9D-9C3EDF715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 Proyecto se contempla </a:t>
            </a:r>
            <a:r>
              <a:rPr lang="en-US" dirty="0" err="1"/>
              <a:t>implementar</a:t>
            </a:r>
            <a:r>
              <a:rPr lang="en-US" dirty="0"/>
              <a:t> a finales de </a:t>
            </a:r>
            <a:r>
              <a:rPr lang="en-US" dirty="0" err="1"/>
              <a:t>diciembre</a:t>
            </a:r>
            <a:r>
              <a:rPr lang="en-US" dirty="0"/>
              <a:t> y </a:t>
            </a:r>
            <a:r>
              <a:rPr lang="en-US" dirty="0" err="1"/>
              <a:t>principios</a:t>
            </a:r>
            <a:r>
              <a:rPr lang="en-US" dirty="0"/>
              <a:t> de </a:t>
            </a:r>
            <a:r>
              <a:rPr lang="en-US" dirty="0" err="1"/>
              <a:t>enero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implementaran</a:t>
            </a:r>
            <a:r>
              <a:rPr lang="en-US" dirty="0"/>
              <a:t> las </a:t>
            </a:r>
            <a:r>
              <a:rPr lang="en-US" dirty="0" err="1"/>
              <a:t>primeras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7BBC9-F10D-450E-894C-03826E39E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028981" y="5524539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B1BA9-20C1-400E-BD6F-450EDF4C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Monitoreo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6770CF-C578-41F3-B1F9-7F12C27F9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764698"/>
            <a:ext cx="5326380" cy="3593592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dirty="0"/>
              <a:t>Se </a:t>
            </a:r>
            <a:r>
              <a:rPr lang="en-US" sz="2400" dirty="0" err="1"/>
              <a:t>monitoreara</a:t>
            </a:r>
            <a:r>
              <a:rPr lang="en-US" sz="2400" dirty="0"/>
              <a:t> el </a:t>
            </a:r>
            <a:r>
              <a:rPr lang="en-US" sz="2400" dirty="0" err="1"/>
              <a:t>correcto</a:t>
            </a:r>
            <a:r>
              <a:rPr lang="en-US" sz="2400" dirty="0"/>
              <a:t> funcionamiento del </a:t>
            </a:r>
            <a:r>
              <a:rPr lang="en-US" sz="2400" dirty="0" err="1"/>
              <a:t>servicio</a:t>
            </a:r>
            <a:r>
              <a:rPr lang="en-US" sz="2400" dirty="0"/>
              <a:t> con la </a:t>
            </a:r>
            <a:r>
              <a:rPr lang="en-US" sz="2400" dirty="0" err="1"/>
              <a:t>ayuda</a:t>
            </a:r>
            <a:r>
              <a:rPr lang="en-US" sz="2400" dirty="0"/>
              <a:t> de una persona </a:t>
            </a:r>
            <a:r>
              <a:rPr lang="en-US" sz="2400" dirty="0" err="1"/>
              <a:t>encargada</a:t>
            </a:r>
            <a:r>
              <a:rPr lang="en-US" sz="2400" dirty="0"/>
              <a:t> de la administración del </a:t>
            </a:r>
            <a:r>
              <a:rPr lang="en-US" sz="2400" dirty="0" err="1"/>
              <a:t>servicio</a:t>
            </a:r>
            <a:r>
              <a:rPr lang="en-US" sz="2400" dirty="0"/>
              <a:t>. </a:t>
            </a:r>
            <a:r>
              <a:rPr lang="en-US" sz="2400" dirty="0" err="1"/>
              <a:t>Quiere</a:t>
            </a:r>
            <a:r>
              <a:rPr lang="en-US" sz="2400" dirty="0"/>
              <a:t> </a:t>
            </a:r>
            <a:r>
              <a:rPr lang="en-US" sz="2400" dirty="0" err="1"/>
              <a:t>decir</a:t>
            </a:r>
            <a:r>
              <a:rPr lang="en-US" sz="2400" dirty="0"/>
              <a:t> el ADMIN</a:t>
            </a:r>
          </a:p>
        </p:txBody>
      </p:sp>
      <p:pic>
        <p:nvPicPr>
          <p:cNvPr id="10242" name="Picture 2" descr="Muestra Del Admin En El Ejemplo Del Vector De La Pantalla De La Tableta  Ilustración del Vector - Ilustración de pantalla, tableta: 88759302">
            <a:extLst>
              <a:ext uri="{FF2B5EF4-FFF2-40B4-BE49-F238E27FC236}">
                <a16:creationId xmlns:a16="http://schemas.microsoft.com/office/drawing/2014/main" id="{89B8498C-CB7D-4BD1-AD6A-5E6A1AF80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71" y="2264989"/>
            <a:ext cx="4848814" cy="437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76EB84-D7C3-4265-BFFC-51E0E3290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027457" y="5543629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E88426-3BF1-4594-B78F-B3CF19CA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s-MX" dirty="0"/>
              <a:t>Quienes somos?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EA162-64B8-4105-B3B9-86258B91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77372"/>
            <a:ext cx="5556427" cy="327577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Maniacorp es un grupo de personas dedicadas al desarrollo de software nuestro enfoque principal son aplicaci</a:t>
            </a:r>
            <a:r>
              <a:rPr lang="en-US" dirty="0"/>
              <a:t>ónes moviles, web o escritorio enfocandonos en un futuro no muy lejano al </a:t>
            </a:r>
            <a:r>
              <a:rPr lang="en-US" dirty="0">
                <a:solidFill>
                  <a:srgbClr val="FF0000"/>
                </a:solidFill>
              </a:rPr>
              <a:t>IOT.</a:t>
            </a:r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4B5AF8B8-5D3C-41E6-8801-902910293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r="23011" b="5"/>
          <a:stretch/>
        </p:blipFill>
        <p:spPr>
          <a:xfrm>
            <a:off x="6947395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B86DCDA-53DE-4162-B472-2C0FFB12A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2" r="-1" b="8747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664432"/>
            <a:ext cx="6096000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29EB3-3C26-446C-92FA-A314FD36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023" y="990599"/>
            <a:ext cx="4857751" cy="156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informes</a:t>
            </a:r>
            <a:endParaRPr lang="en-US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15D795-EBA0-4245-89F8-B459481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2727295"/>
            <a:ext cx="6096000" cy="345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6D9D00-C29C-47AC-A52E-5054E7B58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7024" y="3071909"/>
            <a:ext cx="4924426" cy="27954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dirty="0"/>
              <a:t>El </a:t>
            </a:r>
            <a:r>
              <a:rPr lang="en-US" dirty="0" err="1"/>
              <a:t>informe</a:t>
            </a:r>
            <a:r>
              <a:rPr lang="en-US" dirty="0"/>
              <a:t> se </a:t>
            </a:r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un </a:t>
            </a:r>
            <a:r>
              <a:rPr lang="en-US" dirty="0" err="1"/>
              <a:t>documento</a:t>
            </a:r>
            <a:r>
              <a:rPr lang="en-US" dirty="0"/>
              <a:t> a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equipo</a:t>
            </a:r>
            <a:r>
              <a:rPr lang="en-US" dirty="0"/>
              <a:t> al </a:t>
            </a:r>
            <a:r>
              <a:rPr lang="en-US" dirty="0" err="1"/>
              <a:t>igual</a:t>
            </a:r>
            <a:r>
              <a:rPr lang="en-US" dirty="0"/>
              <a:t> que se </a:t>
            </a:r>
            <a:r>
              <a:rPr lang="en-US" dirty="0" err="1"/>
              <a:t>presenta</a:t>
            </a:r>
            <a:r>
              <a:rPr lang="en-US" dirty="0"/>
              <a:t> 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patrocinadores</a:t>
            </a:r>
            <a:r>
              <a:rPr lang="en-US" dirty="0"/>
              <a:t> para poder </a:t>
            </a:r>
            <a:r>
              <a:rPr lang="en-US" dirty="0" err="1"/>
              <a:t>representar</a:t>
            </a:r>
            <a:r>
              <a:rPr lang="en-US" dirty="0"/>
              <a:t> las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continuas</a:t>
            </a:r>
            <a:r>
              <a:rPr lang="en-US" dirty="0"/>
              <a:t> y </a:t>
            </a:r>
            <a:r>
              <a:rPr lang="en-US" dirty="0" err="1"/>
              <a:t>cambios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1E749-6EF0-4284-A434-7F3D18EFC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464812" y="5415017"/>
            <a:ext cx="680118" cy="7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07EDD6-7656-4DF2-A9D4-3A4A0F2A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345" y="317963"/>
            <a:ext cx="5916145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 dirty="0" err="1"/>
              <a:t>presupuesto</a:t>
            </a:r>
            <a:endParaRPr lang="en-US" sz="7500" dirty="0"/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29BF8918-3DE8-4E9E-A40B-3DD93AB8C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4909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6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BF4E6A-92CE-448E-86B0-3C438C9A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PRESOPUESTO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91D5198-3CA4-4C4D-827A-2FC928C59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941" y="2663169"/>
            <a:ext cx="5126225" cy="3264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Nuestro presupuesto consta de una base de ahorros y patrocinios que nos </a:t>
            </a:r>
            <a:r>
              <a:rPr lang="en-US" dirty="0" err="1">
                <a:solidFill>
                  <a:schemeClr val="bg1"/>
                </a:solidFill>
              </a:rPr>
              <a:t>permitirán</a:t>
            </a:r>
            <a:r>
              <a:rPr lang="en-US" dirty="0">
                <a:solidFill>
                  <a:schemeClr val="bg1"/>
                </a:solidFill>
              </a:rPr>
              <a:t> adquirir el hadware necesario  el desarrollo del </a:t>
            </a:r>
            <a:r>
              <a:rPr lang="es-419" dirty="0">
                <a:solidFill>
                  <a:schemeClr val="bg1"/>
                </a:solidFill>
              </a:rPr>
              <a:t>parquímetro en esta primera etapa.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D565141-B201-4762-ABD1-734567589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5" r="42886" b="2"/>
          <a:stretch/>
        </p:blipFill>
        <p:spPr>
          <a:xfrm>
            <a:off x="8118258" y="639233"/>
            <a:ext cx="2042147" cy="2547452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1F25DC0-FEE8-42A8-991C-030D9FA75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3" t="2927" r="40563" b="-2"/>
          <a:stretch/>
        </p:blipFill>
        <p:spPr>
          <a:xfrm>
            <a:off x="7637518" y="3671314"/>
            <a:ext cx="3003627" cy="254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3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4AFE69-40F4-49B1-A1B1-1883D806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presupuesto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979B5A-EEA7-488A-91F5-076826C20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914" y="2077724"/>
            <a:ext cx="450073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dirty="0"/>
              <a:t>Con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estimamos</a:t>
            </a:r>
            <a:r>
              <a:rPr lang="en-US" dirty="0"/>
              <a:t> que el </a:t>
            </a:r>
            <a:r>
              <a:rPr lang="en-US" dirty="0" err="1"/>
              <a:t>gasto</a:t>
            </a:r>
            <a:r>
              <a:rPr lang="en-US" dirty="0"/>
              <a:t> de </a:t>
            </a:r>
            <a:r>
              <a:rPr lang="en-US" dirty="0" err="1"/>
              <a:t>construccion</a:t>
            </a:r>
            <a:r>
              <a:rPr lang="en-US" dirty="0"/>
              <a:t> de un </a:t>
            </a:r>
            <a:r>
              <a:rPr lang="en-US" dirty="0" err="1"/>
              <a:t>parquimetro</a:t>
            </a:r>
            <a:r>
              <a:rPr lang="en-US" dirty="0"/>
              <a:t> es </a:t>
            </a:r>
            <a:r>
              <a:rPr lang="en-US" dirty="0" err="1"/>
              <a:t>alrededor</a:t>
            </a:r>
            <a:r>
              <a:rPr lang="en-US" dirty="0"/>
              <a:t> de 1000 a 1500 pesos lo </a:t>
            </a:r>
            <a:r>
              <a:rPr lang="en-US" dirty="0" err="1"/>
              <a:t>cual</a:t>
            </a:r>
            <a:r>
              <a:rPr lang="en-US" dirty="0"/>
              <a:t> el </a:t>
            </a:r>
            <a:r>
              <a:rPr lang="en-US" dirty="0" err="1"/>
              <a:t>presupuesto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cumplir</a:t>
            </a:r>
            <a:r>
              <a:rPr lang="en-US" dirty="0"/>
              <a:t> sin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construccion</a:t>
            </a:r>
            <a:r>
              <a:rPr lang="en-US" dirty="0"/>
              <a:t> de un </a:t>
            </a:r>
            <a:r>
              <a:rPr lang="en-US" dirty="0" err="1"/>
              <a:t>parquimetro</a:t>
            </a:r>
            <a:r>
              <a:rPr lang="en-US" dirty="0"/>
              <a:t> en </a:t>
            </a:r>
            <a:r>
              <a:rPr lang="en-US" dirty="0" err="1"/>
              <a:t>cuanto</a:t>
            </a:r>
            <a:r>
              <a:rPr lang="en-US" dirty="0"/>
              <a:t> el solo </a:t>
            </a:r>
            <a:r>
              <a:rPr lang="en-US" dirty="0" err="1"/>
              <a:t>hablando</a:t>
            </a:r>
            <a:r>
              <a:rPr lang="en-US" dirty="0"/>
              <a:t> del hadware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B2144A-BFBD-4D70-80D7-239971879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6" r="22118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C586DF-75AF-4207-AC6E-E08D40A8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Lenguaje de programación: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067E21-BBE9-431B-A29E-76EB801A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5869303" cy="3593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El lenguaje que vamos a utilizar para desarrollar la aplicación movil en esta ocasión sera </a:t>
            </a:r>
            <a:r>
              <a:rPr lang="en-US" b="1" dirty="0"/>
              <a:t>Java</a:t>
            </a:r>
          </a:p>
          <a:p>
            <a:r>
              <a:rPr lang="en-US" b="1" dirty="0"/>
              <a:t>Por temas de comodidad en el equipo de desarrollo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329906B-8E94-405C-952F-457A4AC0A9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317" r="2" b="2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3ED6-44E8-4494-968F-3ACE4CB6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66" y="631371"/>
            <a:ext cx="6118391" cy="1295400"/>
          </a:xfrm>
        </p:spPr>
        <p:txBody>
          <a:bodyPr/>
          <a:lstStyle/>
          <a:p>
            <a:r>
              <a:rPr lang="es-419" dirty="0"/>
              <a:t>Android Studio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2B7FE-4D37-4E5B-8EF2-C1F4B6B9A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25</a:t>
            </a:fld>
            <a:endParaRPr lang="en"/>
          </a:p>
        </p:txBody>
      </p:sp>
      <p:pic>
        <p:nvPicPr>
          <p:cNvPr id="1028" name="Picture 4" descr="2020: ¿qué aprender para el futuro de la Geomática? – Alfa Geomatics">
            <a:extLst>
              <a:ext uri="{FF2B5EF4-FFF2-40B4-BE49-F238E27FC236}">
                <a16:creationId xmlns:a16="http://schemas.microsoft.com/office/drawing/2014/main" id="{4B23C143-C61C-46EE-A070-BEC746DF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09" y="4426129"/>
            <a:ext cx="4656148" cy="211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Java Logotipo Vector - Descarga Gratis SVG | Worldvectorlogo">
            <a:extLst>
              <a:ext uri="{FF2B5EF4-FFF2-40B4-BE49-F238E27FC236}">
                <a16:creationId xmlns:a16="http://schemas.microsoft.com/office/drawing/2014/main" id="{5DE634BF-3785-4EBE-892A-FFB3CCB9FF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419" sz="24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B5C5B5-B8E8-4318-A34D-2F3718D7A5EE}"/>
              </a:ext>
            </a:extLst>
          </p:cNvPr>
          <p:cNvSpPr txBox="1"/>
          <p:nvPr/>
        </p:nvSpPr>
        <p:spPr>
          <a:xfrm>
            <a:off x="1338943" y="2841171"/>
            <a:ext cx="947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Android Studio es el entorno de desarrollo integrado oficial para la plataforma Android. Fue anunciado el 16 de mayo de 2013 en la conferencia Google I/O, y reemplazó a Eclipse como el IDE oficial para el desarrollo de aplicaciones para Android. La primera versión estable fue publicada en diciembre de 2014.</a:t>
            </a:r>
            <a:endParaRPr lang="es-MX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F7591-8B1E-4C6F-856C-67B1AA6D3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028981" y="4587665"/>
            <a:ext cx="1163019" cy="13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089CCC-C37C-4465-9D24-F23E8EBA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IDE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60F95-2B30-46BE-98E0-A3F3BC673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784143"/>
            <a:ext cx="5782586" cy="3433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sz="2200" dirty="0"/>
              <a:t>Hardware</a:t>
            </a:r>
          </a:p>
          <a:p>
            <a:pPr fontAlgn="base">
              <a:lnSpc>
                <a:spcPct val="91000"/>
              </a:lnSpc>
              <a:spcAft>
                <a:spcPts val="600"/>
              </a:spcAft>
            </a:pPr>
            <a:r>
              <a:rPr lang="en-US" sz="2200" b="0" i="0" dirty="0">
                <a:effectLst/>
              </a:rPr>
              <a:t>IDE – </a:t>
            </a:r>
            <a:r>
              <a:rPr lang="en-US" sz="2200" b="0" i="0" dirty="0" err="1">
                <a:effectLst/>
              </a:rPr>
              <a:t>entorno</a:t>
            </a:r>
            <a:r>
              <a:rPr lang="en-US" sz="2200" b="0" i="0" dirty="0">
                <a:effectLst/>
              </a:rPr>
              <a:t> de desarrollo </a:t>
            </a:r>
            <a:r>
              <a:rPr lang="en-US" sz="2200" b="0" i="0" dirty="0" err="1">
                <a:effectLst/>
              </a:rPr>
              <a:t>integrado</a:t>
            </a:r>
            <a:r>
              <a:rPr lang="en-US" sz="2200" b="0" i="0" dirty="0">
                <a:effectLst/>
              </a:rPr>
              <a:t>, </a:t>
            </a:r>
            <a:r>
              <a:rPr lang="en-US" sz="2200" b="0" i="0" dirty="0" err="1">
                <a:effectLst/>
              </a:rPr>
              <a:t>llamado</a:t>
            </a:r>
            <a:r>
              <a:rPr lang="en-US" sz="2200" b="0" i="0" dirty="0">
                <a:effectLst/>
              </a:rPr>
              <a:t> IDE (sigla en </a:t>
            </a:r>
            <a:r>
              <a:rPr lang="en-US" sz="2200" b="0" i="0" dirty="0" err="1">
                <a:effectLst/>
              </a:rPr>
              <a:t>inglés</a:t>
            </a:r>
            <a:r>
              <a:rPr lang="en-US" sz="2200" b="0" i="0" dirty="0">
                <a:effectLst/>
              </a:rPr>
              <a:t> de integrated development environment), es un </a:t>
            </a:r>
            <a:r>
              <a:rPr lang="en-US" sz="2200" b="0" i="0" dirty="0" err="1">
                <a:effectLst/>
              </a:rPr>
              <a:t>programa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informático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compuesto</a:t>
            </a:r>
            <a:r>
              <a:rPr lang="en-US" sz="2200" b="0" i="0" dirty="0">
                <a:effectLst/>
              </a:rPr>
              <a:t> por un conjunto de </a:t>
            </a:r>
            <a:r>
              <a:rPr lang="en-US" sz="2200" b="0" i="0" dirty="0" err="1">
                <a:effectLst/>
              </a:rPr>
              <a:t>herramientas</a:t>
            </a:r>
            <a:r>
              <a:rPr lang="en-US" sz="2200" b="0" i="0" dirty="0">
                <a:effectLst/>
              </a:rPr>
              <a:t> de </a:t>
            </a:r>
            <a:r>
              <a:rPr lang="en-US" sz="2200" b="0" i="0" dirty="0" err="1">
                <a:effectLst/>
              </a:rPr>
              <a:t>programación</a:t>
            </a:r>
            <a:r>
              <a:rPr lang="en-US" sz="2200" b="0" i="0" dirty="0">
                <a:effectLst/>
              </a:rPr>
              <a:t>. </a:t>
            </a:r>
            <a:r>
              <a:rPr lang="en-US" sz="2200" b="0" i="0" dirty="0" err="1">
                <a:effectLst/>
              </a:rPr>
              <a:t>Puede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dedicarse</a:t>
            </a:r>
            <a:r>
              <a:rPr lang="en-US" sz="2200" b="0" i="0" dirty="0">
                <a:effectLst/>
              </a:rPr>
              <a:t> en </a:t>
            </a:r>
            <a:r>
              <a:rPr lang="en-US" sz="2200" b="0" i="0" dirty="0" err="1">
                <a:effectLst/>
              </a:rPr>
              <a:t>exclusiva</a:t>
            </a:r>
            <a:r>
              <a:rPr lang="en-US" sz="2200" b="0" i="0" dirty="0">
                <a:effectLst/>
              </a:rPr>
              <a:t> a un solo </a:t>
            </a:r>
            <a:r>
              <a:rPr lang="en-US" sz="2200" b="0" i="0" dirty="0" err="1">
                <a:effectLst/>
              </a:rPr>
              <a:t>lenguaje</a:t>
            </a:r>
            <a:r>
              <a:rPr lang="en-US" sz="2200" b="0" i="0" dirty="0">
                <a:effectLst/>
              </a:rPr>
              <a:t> de </a:t>
            </a:r>
            <a:r>
              <a:rPr lang="en-US" sz="2200" b="0" i="0" dirty="0" err="1">
                <a:effectLst/>
              </a:rPr>
              <a:t>programación</a:t>
            </a:r>
            <a:r>
              <a:rPr lang="en-US" sz="2200" b="0" i="0" dirty="0">
                <a:effectLst/>
              </a:rPr>
              <a:t> o bien </a:t>
            </a:r>
            <a:r>
              <a:rPr lang="en-US" sz="2200" b="0" i="0" dirty="0" err="1">
                <a:effectLst/>
              </a:rPr>
              <a:t>puede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utilizarse</a:t>
            </a:r>
            <a:r>
              <a:rPr lang="en-US" sz="2200" b="0" i="0" dirty="0">
                <a:effectLst/>
              </a:rPr>
              <a:t> para </a:t>
            </a:r>
            <a:r>
              <a:rPr lang="en-US" sz="2200" b="0" i="0" dirty="0" err="1">
                <a:effectLst/>
              </a:rPr>
              <a:t>varios</a:t>
            </a:r>
            <a:r>
              <a:rPr lang="en-US" sz="2200" b="0" i="0" dirty="0">
                <a:effectLst/>
              </a:rPr>
              <a:t>.</a:t>
            </a:r>
          </a:p>
          <a:p>
            <a:pPr marL="152396" indent="0">
              <a:lnSpc>
                <a:spcPct val="91000"/>
              </a:lnSpc>
              <a:spcAft>
                <a:spcPts val="600"/>
              </a:spcAft>
              <a:buNone/>
            </a:pPr>
            <a:endParaRPr lang="en-US" sz="2200" dirty="0"/>
          </a:p>
        </p:txBody>
      </p:sp>
      <p:pic>
        <p:nvPicPr>
          <p:cNvPr id="4" name="Picture 4" descr="Arduino Logo PNG Transparent (1) – Brands Logos">
            <a:extLst>
              <a:ext uri="{FF2B5EF4-FFF2-40B4-BE49-F238E27FC236}">
                <a16:creationId xmlns:a16="http://schemas.microsoft.com/office/drawing/2014/main" id="{CB0F8F11-0F8E-4711-A79D-19C0DFB7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7175" y="2852382"/>
            <a:ext cx="3364792" cy="33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83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92307-A2BD-4D34-ADD6-6AE3D94D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services: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2F5BAF-B611-410B-B848-24B8FA1D3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625"/>
            <a:ext cx="6214533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  <a:spcAft>
                <a:spcPts val="600"/>
              </a:spcAft>
            </a:pPr>
            <a:r>
              <a:rPr lang="en-US" b="0" i="0" dirty="0">
                <a:effectLst/>
              </a:rPr>
              <a:t>Node.js es un </a:t>
            </a:r>
            <a:r>
              <a:rPr lang="en-US" b="0" i="0" dirty="0" err="1">
                <a:effectLst/>
              </a:rPr>
              <a:t>entorno</a:t>
            </a:r>
            <a:r>
              <a:rPr lang="en-US" b="0" i="0" dirty="0">
                <a:effectLst/>
              </a:rPr>
              <a:t> en </a:t>
            </a:r>
            <a:r>
              <a:rPr lang="en-US" b="0" i="0" dirty="0" err="1">
                <a:effectLst/>
              </a:rPr>
              <a:t>tiempo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ejecución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multiplataforma</a:t>
            </a:r>
            <a:r>
              <a:rPr lang="en-US" b="0" i="0" dirty="0">
                <a:effectLst/>
              </a:rPr>
              <a:t>, de </a:t>
            </a:r>
            <a:r>
              <a:rPr lang="en-US" b="0" i="0" dirty="0" err="1">
                <a:effectLst/>
              </a:rPr>
              <a:t>código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abierto</a:t>
            </a:r>
            <a:r>
              <a:rPr lang="en-US" b="0" i="0" dirty="0">
                <a:effectLst/>
              </a:rPr>
              <a:t>, para la </a:t>
            </a:r>
            <a:r>
              <a:rPr lang="en-US" b="0" i="0" dirty="0" err="1">
                <a:effectLst/>
              </a:rPr>
              <a:t>capa</a:t>
            </a:r>
            <a:r>
              <a:rPr lang="en-US" b="0" i="0" dirty="0">
                <a:effectLst/>
              </a:rPr>
              <a:t> del </a:t>
            </a:r>
            <a:r>
              <a:rPr lang="en-US" b="0" i="0" dirty="0" err="1">
                <a:effectLst/>
              </a:rPr>
              <a:t>servidor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basado</a:t>
            </a:r>
            <a:r>
              <a:rPr lang="en-US" b="0" i="0" dirty="0">
                <a:effectLst/>
              </a:rPr>
              <a:t> en el </a:t>
            </a:r>
            <a:r>
              <a:rPr lang="en-US" b="0" i="0" dirty="0" err="1">
                <a:effectLst/>
              </a:rPr>
              <a:t>lenguaje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programación</a:t>
            </a:r>
            <a:r>
              <a:rPr lang="en-US" b="0" i="0" dirty="0">
                <a:effectLst/>
              </a:rPr>
              <a:t> JavaScript, </a:t>
            </a:r>
            <a:r>
              <a:rPr lang="en-US" b="0" i="0" dirty="0" err="1">
                <a:effectLst/>
              </a:rPr>
              <a:t>asíncrono</a:t>
            </a:r>
            <a:r>
              <a:rPr lang="en-US" b="0" i="0" dirty="0">
                <a:effectLst/>
              </a:rPr>
              <a:t>, con E/S de </a:t>
            </a:r>
            <a:r>
              <a:rPr lang="en-US" b="0" i="0" dirty="0" err="1">
                <a:effectLst/>
              </a:rPr>
              <a:t>datos</a:t>
            </a:r>
            <a:r>
              <a:rPr lang="en-US" b="0" i="0" dirty="0">
                <a:effectLst/>
              </a:rPr>
              <a:t> en una </a:t>
            </a:r>
            <a:r>
              <a:rPr lang="en-US" b="0" i="0" dirty="0" err="1">
                <a:effectLst/>
              </a:rPr>
              <a:t>arquitectura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orientada</a:t>
            </a:r>
            <a:r>
              <a:rPr lang="en-US" b="0" i="0" dirty="0">
                <a:effectLst/>
              </a:rPr>
              <a:t> a </a:t>
            </a:r>
            <a:r>
              <a:rPr lang="en-US" b="0" i="0" dirty="0" err="1">
                <a:effectLst/>
              </a:rPr>
              <a:t>eventos</a:t>
            </a:r>
            <a:r>
              <a:rPr lang="en-US" b="0" i="0" dirty="0">
                <a:effectLst/>
              </a:rPr>
              <a:t> y </a:t>
            </a:r>
            <a:r>
              <a:rPr lang="en-US" b="0" i="0" dirty="0" err="1">
                <a:effectLst/>
              </a:rPr>
              <a:t>basado</a:t>
            </a:r>
            <a:r>
              <a:rPr lang="en-US" b="0" i="0" dirty="0">
                <a:effectLst/>
              </a:rPr>
              <a:t> en el motor</a:t>
            </a:r>
            <a:endParaRPr lang="en-US" dirty="0"/>
          </a:p>
        </p:txBody>
      </p:sp>
      <p:pic>
        <p:nvPicPr>
          <p:cNvPr id="4098" name="Picture 2" descr="upload.wikimedia.org/wikipedia/commons/thumb/d/...">
            <a:extLst>
              <a:ext uri="{FF2B5EF4-FFF2-40B4-BE49-F238E27FC236}">
                <a16:creationId xmlns:a16="http://schemas.microsoft.com/office/drawing/2014/main" id="{738300F6-8EC7-4875-BE71-1D91FA063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8" r="-1" b="4713"/>
          <a:stretch/>
        </p:blipFill>
        <p:spPr bwMode="auto">
          <a:xfrm>
            <a:off x="7821168" y="2264988"/>
            <a:ext cx="4370832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ySQL Logo PNG Free Downloads, Logo Brand Emblems | Sql, Mysql, Relational  database management system">
            <a:extLst>
              <a:ext uri="{FF2B5EF4-FFF2-40B4-BE49-F238E27FC236}">
                <a16:creationId xmlns:a16="http://schemas.microsoft.com/office/drawing/2014/main" id="{8D7B277D-2919-45E7-B09B-C62A1C0F6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-1" b="-1"/>
          <a:stretch/>
        </p:blipFill>
        <p:spPr bwMode="auto">
          <a:xfrm>
            <a:off x="7821168" y="4240093"/>
            <a:ext cx="4370832" cy="197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606F-1148-486B-A15A-DF0641D5DE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pPr algn="l"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57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77F743-82B7-4B79-BAD1-6EA9A3A9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600" kern="1200" cap="all" spc="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Presupuesto total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16B044-308A-4DBE-A329-4E73502E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743" y="2582488"/>
            <a:ext cx="5132512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El costo total de los 2.5 meses del Desarrollo del Proyecto echo por 4 personas es de un aproximado de 120 mil pesos  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152396" indent="0"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767E5-CF6E-4B77-A925-EF1F0997F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87" r="12722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6292B9-1E0D-401B-B6DB-D74BFD4A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80"/>
            <a:ext cx="6389027" cy="55691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200" dirty="0"/>
              <a:t>SUSTENTABILIDAD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80CE0-F9BC-4E9F-8C30-488266E5E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8264" y="847897"/>
            <a:ext cx="3917372" cy="5569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s-MX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implementar sistemas de parquímetros basados en el desempeño para Torreón se debe  establecer un precio adecuado para el estacionamiento en la vía pública, pues los precios equivocados hacen mucho daño. </a:t>
            </a:r>
          </a:p>
        </p:txBody>
      </p:sp>
    </p:spTree>
    <p:extLst>
      <p:ext uri="{BB962C8B-B14F-4D97-AF65-F5344CB8AC3E}">
        <p14:creationId xmlns:p14="http://schemas.microsoft.com/office/powerpoint/2010/main" val="26150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271F-98B9-4F27-AD2C-A02BAC00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¿Porque maniacos?</a:t>
            </a:r>
            <a:endParaRPr lang="es-41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8DBF-610A-4F1F-823D-B7AE6E908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31" y="2622476"/>
            <a:ext cx="5197611" cy="3593592"/>
          </a:xfrm>
        </p:spPr>
        <p:txBody>
          <a:bodyPr>
            <a:normAutofit fontScale="77500" lnSpcReduction="20000"/>
          </a:bodyPr>
          <a:lstStyle/>
          <a:p>
            <a:pPr marL="342900" lvl="0" indent="-342900" algn="just">
              <a:lnSpc>
                <a:spcPct val="101000"/>
              </a:lnSpc>
              <a:buFont typeface="Symbol" panose="05050102010706020507" pitchFamily="18" charset="2"/>
              <a:buChar char=""/>
            </a:pPr>
            <a:r>
              <a:rPr lang="es-419" spc="50" dirty="0">
                <a:effectLst/>
              </a:rPr>
              <a:t>La M en</a:t>
            </a:r>
            <a:r>
              <a:rPr lang="es-419" spc="50" dirty="0"/>
              <a:t> el </a:t>
            </a:r>
            <a:r>
              <a:rPr lang="es-419" spc="50" dirty="0">
                <a:effectLst/>
              </a:rPr>
              <a:t>logo representa la letra inicial de </a:t>
            </a:r>
            <a:r>
              <a:rPr lang="es-419" spc="50" dirty="0"/>
              <a:t>la</a:t>
            </a:r>
            <a:r>
              <a:rPr lang="es-419" spc="50" dirty="0">
                <a:effectLst/>
              </a:rPr>
              <a:t> empresa (MANIACORP), la cual es la mentalidad de todos nuestros</a:t>
            </a:r>
            <a:r>
              <a:rPr lang="es-419" spc="50" dirty="0"/>
              <a:t> </a:t>
            </a:r>
            <a:r>
              <a:rPr lang="es-419" spc="50" dirty="0">
                <a:effectLst/>
              </a:rPr>
              <a:t>empleados a la hora de hacer su trabajo.</a:t>
            </a:r>
          </a:p>
          <a:p>
            <a:pPr marL="342900" lvl="0" indent="-342900" algn="just">
              <a:lnSpc>
                <a:spcPct val="101000"/>
              </a:lnSpc>
              <a:buFont typeface="Symbol" panose="05050102010706020507" pitchFamily="18" charset="2"/>
              <a:buChar char=""/>
            </a:pPr>
            <a:r>
              <a:rPr lang="es-419" spc="50" dirty="0">
                <a:effectLst/>
              </a:rPr>
              <a:t>Los colores negro y gris representan la seriedad de la empresa </a:t>
            </a:r>
            <a:r>
              <a:rPr lang="es-419" b="1" spc="50" dirty="0">
                <a:effectLst/>
              </a:rPr>
              <a:t>Maniacorp</a:t>
            </a:r>
            <a:r>
              <a:rPr lang="es-419" spc="50" dirty="0">
                <a:effectLst/>
              </a:rPr>
              <a:t>, a pesar de el nombre inusual. Aparte de tener un toque de elegancia bastante sofisticado.</a:t>
            </a:r>
          </a:p>
          <a:p>
            <a:pPr marL="342900" lvl="0" indent="-342900" algn="just">
              <a:lnSpc>
                <a:spcPct val="101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pc="50" dirty="0">
                <a:effectLst/>
              </a:rPr>
              <a:t>El rojo representa la confianza de los clientes al resultado final del proyecto.</a:t>
            </a:r>
          </a:p>
          <a:p>
            <a:pPr lvl="0" algn="just">
              <a:lnSpc>
                <a:spcPct val="101000"/>
              </a:lnSpc>
              <a:spcAft>
                <a:spcPts val="800"/>
              </a:spcAft>
            </a:pPr>
            <a:endParaRPr lang="es-419" spc="50" dirty="0">
              <a:effectLst/>
            </a:endParaRPr>
          </a:p>
          <a:p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6FA05-346C-4611-BF49-316648235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9724523" y="3170009"/>
            <a:ext cx="1924046" cy="217443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5371514-2972-4C74-AC9F-302EF5CB9A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" b="-2"/>
          <a:stretch/>
        </p:blipFill>
        <p:spPr bwMode="auto">
          <a:xfrm>
            <a:off x="6249015" y="3429000"/>
            <a:ext cx="1924045" cy="191544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Flecha hacia atrás esbozar | Icono Gratis">
            <a:extLst>
              <a:ext uri="{FF2B5EF4-FFF2-40B4-BE49-F238E27FC236}">
                <a16:creationId xmlns:a16="http://schemas.microsoft.com/office/drawing/2014/main" id="{6563BEE5-BFDB-4736-81FC-8C83A0F82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72004">
            <a:off x="8201015" y="3690371"/>
            <a:ext cx="1392700" cy="13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E7E71F-C6FE-466A-B35F-0DD2F668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cap="all" spc="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C43B6-C4DB-4349-949C-6777EAB23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914" y="2120034"/>
            <a:ext cx="4401271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1000"/>
              </a:lnSpc>
            </a:pPr>
            <a:r>
              <a:rPr lang="en-US" sz="2200" dirty="0"/>
              <a:t>La administración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administrada</a:t>
            </a:r>
            <a:r>
              <a:rPr lang="en-US" sz="2200" dirty="0"/>
              <a:t> por  un </a:t>
            </a:r>
            <a:r>
              <a:rPr lang="en-US" sz="2200" dirty="0" err="1"/>
              <a:t>ejemplar</a:t>
            </a:r>
            <a:r>
              <a:rPr lang="en-US" sz="2200" dirty="0"/>
              <a:t> de la Maniacorp en </a:t>
            </a:r>
            <a:r>
              <a:rPr lang="en-US" sz="2200" dirty="0" err="1"/>
              <a:t>donde</a:t>
            </a:r>
            <a:r>
              <a:rPr lang="en-US" sz="2200" dirty="0"/>
              <a:t> </a:t>
            </a:r>
            <a:r>
              <a:rPr lang="en-US" sz="2200" dirty="0" err="1"/>
              <a:t>veremos</a:t>
            </a:r>
            <a:r>
              <a:rPr lang="en-US" sz="2200" dirty="0"/>
              <a:t> el </a:t>
            </a:r>
            <a:r>
              <a:rPr lang="en-US" sz="2200" dirty="0" err="1"/>
              <a:t>servidor</a:t>
            </a:r>
            <a:r>
              <a:rPr lang="en-US" sz="2200" dirty="0"/>
              <a:t> en vivo al </a:t>
            </a:r>
            <a:r>
              <a:rPr lang="en-US" sz="2200" dirty="0" err="1"/>
              <a:t>igual</a:t>
            </a:r>
            <a:r>
              <a:rPr lang="en-US" sz="2200" dirty="0"/>
              <a:t> que se </a:t>
            </a:r>
            <a:r>
              <a:rPr lang="en-US" sz="2200" dirty="0" err="1"/>
              <a:t>encargará</a:t>
            </a:r>
            <a:r>
              <a:rPr lang="en-US" sz="2200" dirty="0"/>
              <a:t> de los roles y administración de la base de </a:t>
            </a:r>
            <a:r>
              <a:rPr lang="en-US" sz="2200" dirty="0" err="1"/>
              <a:t>datos</a:t>
            </a:r>
            <a:r>
              <a:rPr lang="en-US" sz="2200" dirty="0"/>
              <a:t> y los </a:t>
            </a:r>
            <a:r>
              <a:rPr lang="en-US" sz="2200" dirty="0" err="1"/>
              <a:t>pagos</a:t>
            </a:r>
            <a:r>
              <a:rPr lang="en-US" sz="2200" dirty="0"/>
              <a:t> y </a:t>
            </a:r>
            <a:r>
              <a:rPr lang="en-US" sz="2200" dirty="0" err="1"/>
              <a:t>mantenimientos</a:t>
            </a:r>
            <a:r>
              <a:rPr lang="en-US" sz="2200" dirty="0"/>
              <a:t> del parquímetro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encargado</a:t>
            </a:r>
            <a:r>
              <a:rPr lang="en-US" sz="2200" dirty="0"/>
              <a:t> por </a:t>
            </a:r>
            <a:r>
              <a:rPr lang="en-US" sz="2200" dirty="0" err="1"/>
              <a:t>otro</a:t>
            </a:r>
            <a:r>
              <a:rPr lang="en-US" sz="2200" dirty="0"/>
              <a:t> </a:t>
            </a:r>
            <a:r>
              <a:rPr lang="en-US" sz="2200" dirty="0" err="1"/>
              <a:t>integrante</a:t>
            </a:r>
            <a:r>
              <a:rPr lang="en-US" sz="2200" dirty="0"/>
              <a:t> de la Maniacorp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747E3-8A6D-436A-A621-C05018EE6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52" r="-1" b="-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8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103CC1-997A-49D6-8F7E-17D1674E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651" y="979714"/>
            <a:ext cx="6604121" cy="17498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800" dirty="0"/>
              <a:t>FINACIAMIENTO PARA EL PROGRAMA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05989B-FF63-49C1-8C8D-2046ADB25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8392" y="3198230"/>
            <a:ext cx="5916145" cy="134486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El </a:t>
            </a:r>
            <a:r>
              <a:rPr lang="en-US" sz="3600" dirty="0" err="1">
                <a:solidFill>
                  <a:schemeClr val="bg1"/>
                </a:solidFill>
              </a:rPr>
              <a:t>financiamiento</a:t>
            </a:r>
            <a:r>
              <a:rPr lang="en-US" sz="3600" dirty="0">
                <a:solidFill>
                  <a:schemeClr val="bg1"/>
                </a:solidFill>
              </a:rPr>
              <a:t> sera por </a:t>
            </a:r>
            <a:r>
              <a:rPr lang="en-US" sz="3600" dirty="0" err="1">
                <a:solidFill>
                  <a:schemeClr val="bg1"/>
                </a:solidFill>
              </a:rPr>
              <a:t>parte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de</a:t>
            </a:r>
            <a:r>
              <a:rPr lang="en-US" sz="3600" dirty="0">
                <a:solidFill>
                  <a:schemeClr val="bg1"/>
                </a:solidFill>
              </a:rPr>
              <a:t> los </a:t>
            </a:r>
            <a:r>
              <a:rPr lang="en-US" sz="3600" dirty="0" err="1">
                <a:solidFill>
                  <a:schemeClr val="bg1"/>
                </a:solidFill>
              </a:rPr>
              <a:t>clientes</a:t>
            </a:r>
            <a:r>
              <a:rPr lang="en-US" sz="3600" dirty="0">
                <a:solidFill>
                  <a:schemeClr val="bg1"/>
                </a:solidFill>
              </a:rPr>
              <a:t> que </a:t>
            </a:r>
            <a:r>
              <a:rPr lang="en-US" sz="3600" dirty="0" err="1">
                <a:solidFill>
                  <a:schemeClr val="bg1"/>
                </a:solidFill>
              </a:rPr>
              <a:t>confiaron</a:t>
            </a:r>
            <a:r>
              <a:rPr lang="en-US" sz="3600" dirty="0">
                <a:solidFill>
                  <a:schemeClr val="bg1"/>
                </a:solidFill>
              </a:rPr>
              <a:t> en </a:t>
            </a:r>
            <a:r>
              <a:rPr lang="en-US" sz="3600" dirty="0" err="1">
                <a:solidFill>
                  <a:schemeClr val="bg1"/>
                </a:solidFill>
              </a:rPr>
              <a:t>nuestra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aplicacion</a:t>
            </a:r>
            <a:r>
              <a:rPr lang="en-US" sz="3600" dirty="0">
                <a:solidFill>
                  <a:schemeClr val="bg1"/>
                </a:solidFill>
              </a:rPr>
              <a:t> , el </a:t>
            </a:r>
            <a:r>
              <a:rPr lang="en-US" sz="3600" dirty="0" err="1">
                <a:solidFill>
                  <a:schemeClr val="bg1"/>
                </a:solidFill>
              </a:rPr>
              <a:t>gobierno</a:t>
            </a:r>
            <a:r>
              <a:rPr lang="en-US" sz="3600" dirty="0">
                <a:solidFill>
                  <a:schemeClr val="bg1"/>
                </a:solidFill>
              </a:rPr>
              <a:t> , los </a:t>
            </a:r>
            <a:r>
              <a:rPr lang="en-US" sz="3600" dirty="0" err="1">
                <a:solidFill>
                  <a:schemeClr val="bg1"/>
                </a:solidFill>
              </a:rPr>
              <a:t>integrantes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manicorp</a:t>
            </a:r>
            <a:r>
              <a:rPr lang="en-US" sz="3600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2336A-A96D-49F3-B9D6-48835131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42616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7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84BBEC-4EA4-4CB7-B0D6-6FDAB563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1"/>
            <a:ext cx="5913098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MATERIAL DE APOYO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2649E7-95C7-4A95-8F8D-B598214E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19" y="4646030"/>
            <a:ext cx="5922084" cy="134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800" dirty="0">
                <a:solidFill>
                  <a:schemeClr val="bg1"/>
                </a:solidFill>
              </a:rPr>
              <a:t>Video:</a:t>
            </a:r>
          </a:p>
        </p:txBody>
      </p:sp>
      <p:pic>
        <p:nvPicPr>
          <p:cNvPr id="8" name="Marcador de contenido 7" descr="Imagen que contiene pájaro, agua, firmar, puesta de sol&#10;&#10;Descripción generada automáticamente">
            <a:extLst>
              <a:ext uri="{FF2B5EF4-FFF2-40B4-BE49-F238E27FC236}">
                <a16:creationId xmlns:a16="http://schemas.microsoft.com/office/drawing/2014/main" id="{BE7ABF4A-A951-423C-96D2-0FB2046696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89" y="1497013"/>
            <a:ext cx="1777302" cy="3594100"/>
          </a:xfrm>
        </p:spPr>
      </p:pic>
    </p:spTree>
    <p:extLst>
      <p:ext uri="{BB962C8B-B14F-4D97-AF65-F5344CB8AC3E}">
        <p14:creationId xmlns:p14="http://schemas.microsoft.com/office/powerpoint/2010/main" val="428777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87229-9B0F-404B-BA23-F86905D7C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output_free">
            <a:hlinkClick r:id="" action="ppaction://media"/>
            <a:extLst>
              <a:ext uri="{FF2B5EF4-FFF2-40B4-BE49-F238E27FC236}">
                <a16:creationId xmlns:a16="http://schemas.microsoft.com/office/drawing/2014/main" id="{A24A2F88-6627-4C97-8930-45FA9DED2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853" y="921925"/>
            <a:ext cx="9342294" cy="5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9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0678-1B42-4B8C-820B-9C902D0C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Cabe recalcar: </a:t>
            </a:r>
            <a:endParaRPr lang="es-41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7F7E0-6BFC-45AA-81D4-00C53FA1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6" y="2447891"/>
            <a:ext cx="992210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51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B71D-AB83-4940-ADD2-0F20FB3D4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Referencias</a:t>
            </a:r>
            <a:endParaRPr lang="es-41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99FD-5AF5-465E-BD7D-84EAFBF43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327979"/>
            <a:ext cx="10268711" cy="3593592"/>
          </a:xfrm>
        </p:spPr>
        <p:txBody>
          <a:bodyPr>
            <a:normAutofit fontScale="92500" lnSpcReduction="20000"/>
          </a:bodyPr>
          <a:lstStyle/>
          <a:p>
            <a:r>
              <a:rPr lang="es-419" dirty="0"/>
              <a:t>[1] G. d. </a:t>
            </a:r>
            <a:r>
              <a:rPr lang="es-419" dirty="0" err="1"/>
              <a:t>Guadalaja</a:t>
            </a:r>
            <a:r>
              <a:rPr lang="es-419" dirty="0"/>
              <a:t>, «</a:t>
            </a:r>
            <a:r>
              <a:rPr lang="es-419" dirty="0" err="1"/>
              <a:t>Parquimetros</a:t>
            </a:r>
            <a:r>
              <a:rPr lang="es-419" dirty="0"/>
              <a:t>,» 8 septiembre 2017. [En línea]. </a:t>
            </a:r>
            <a:r>
              <a:rPr lang="es-419" dirty="0" err="1"/>
              <a:t>Available</a:t>
            </a:r>
            <a:r>
              <a:rPr lang="es-419" dirty="0"/>
              <a:t>: https://guadalajara.gob.mx/tags/parquimetros . [Último acceso: 13 septiembre 2020]. </a:t>
            </a:r>
          </a:p>
          <a:p>
            <a:r>
              <a:rPr lang="es-419" dirty="0"/>
              <a:t>[2] I. TORREON, «http://www.trcimplan.gob.mx/,» 13 Septiembre 2019. [En línea]. </a:t>
            </a:r>
            <a:r>
              <a:rPr lang="es-419" dirty="0" err="1"/>
              <a:t>Available</a:t>
            </a:r>
            <a:r>
              <a:rPr lang="es-419" dirty="0"/>
              <a:t>: http://www.trcimplan.gob.mx/blog/menos-estacionamiento-mas-espaciopublico-decalidad.html . [Último acceso: 13 septiembre 2020]. </a:t>
            </a:r>
          </a:p>
          <a:p>
            <a:r>
              <a:rPr lang="es-419" dirty="0"/>
              <a:t>[3] I. d. P. p. e. T. y. D. México., «POLITICAS PUBLICAS DESTINADAS A REDUCIR EL USO DEL AUTOMOVIL,» Griselda Ojeda, Mónica Peón, Ciudad de </a:t>
            </a:r>
            <a:r>
              <a:rPr lang="es-419" dirty="0" err="1"/>
              <a:t>Mexico</a:t>
            </a:r>
            <a:r>
              <a:rPr lang="es-419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96032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19C6D-E6DB-4C8D-A427-95E9B91BDED6}"/>
              </a:ext>
            </a:extLst>
          </p:cNvPr>
          <p:cNvSpPr txBox="1">
            <a:spLocks/>
          </p:cNvSpPr>
          <p:nvPr/>
        </p:nvSpPr>
        <p:spPr>
          <a:xfrm>
            <a:off x="1496291" y="311727"/>
            <a:ext cx="7572499" cy="34776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/>
                </a:solidFill>
              </a:rPr>
              <a:t>Prueba de funcionamiento…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AA378-EE49-402B-81F8-EFBA6F80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13102" r="16946" b="17944"/>
          <a:stretch/>
        </p:blipFill>
        <p:spPr>
          <a:xfrm>
            <a:off x="9068790" y="630365"/>
            <a:ext cx="2060864" cy="3044746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5211906E-70D9-4E26-AFF0-89F89D5D98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7849" y="4384963"/>
            <a:ext cx="2363170" cy="2012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4538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E69F5-DCE4-418F-A572-83EF9F299F91}"/>
              </a:ext>
            </a:extLst>
          </p:cNvPr>
          <p:cNvSpPr txBox="1">
            <a:spLocks/>
          </p:cNvSpPr>
          <p:nvPr/>
        </p:nvSpPr>
        <p:spPr>
          <a:xfrm>
            <a:off x="1496291" y="311727"/>
            <a:ext cx="7572499" cy="34776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err="1">
                <a:solidFill>
                  <a:schemeClr val="tx1"/>
                </a:solidFill>
              </a:rPr>
              <a:t>Conclusión</a:t>
            </a:r>
            <a:r>
              <a:rPr lang="en-US" sz="7200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343A4-1F8F-4312-B775-E8509A3C7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t="13102" r="16946" b="17944"/>
          <a:stretch/>
        </p:blipFill>
        <p:spPr>
          <a:xfrm>
            <a:off x="6012393" y="4383977"/>
            <a:ext cx="1040524" cy="1537283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D0AB5E5C-6CE5-472C-B36D-FD86E8C3C0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3118" y="4582391"/>
            <a:ext cx="1601238" cy="1338869"/>
          </a:xfrm>
          <a:prstGeom prst="rect">
            <a:avLst/>
          </a:prstGeom>
          <a:noFill/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A0F9C5-ABE4-46A0-9647-1E1183BEEA09}"/>
              </a:ext>
            </a:extLst>
          </p:cNvPr>
          <p:cNvSpPr txBox="1">
            <a:spLocks/>
          </p:cNvSpPr>
          <p:nvPr/>
        </p:nvSpPr>
        <p:spPr>
          <a:xfrm>
            <a:off x="7845137" y="644417"/>
            <a:ext cx="3917372" cy="5569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Como equipo llegamos a la conclusión que el desarrollo móvil ayuda a facilitar la vida de las personas o si se hace de la manera incorrecta dificultarla. </a:t>
            </a:r>
          </a:p>
          <a:p>
            <a:pPr algn="just"/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Por eso como empresa desarrolladora de software tenemos que tener en mente que la comodidad del usuario es lo primero.</a:t>
            </a:r>
          </a:p>
        </p:txBody>
      </p:sp>
    </p:spTree>
    <p:extLst>
      <p:ext uri="{BB962C8B-B14F-4D97-AF65-F5344CB8AC3E}">
        <p14:creationId xmlns:p14="http://schemas.microsoft.com/office/powerpoint/2010/main" val="30287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AAF011-6C91-41FB-9349-8508A04D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643467"/>
            <a:ext cx="4294207" cy="5571066"/>
          </a:xfrm>
        </p:spPr>
        <p:txBody>
          <a:bodyPr>
            <a:normAutofit/>
          </a:bodyPr>
          <a:lstStyle/>
          <a:p>
            <a:r>
              <a:rPr lang="es-MX" sz="61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MISIÓN    y VISIÓN</a:t>
            </a:r>
            <a:endParaRPr lang="es-MX" sz="61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B0BE635-B9F0-48EA-BEAF-73EC9D0D7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982877"/>
              </p:ext>
            </p:extLst>
          </p:nvPr>
        </p:nvGraphicFramePr>
        <p:xfrm>
          <a:off x="5411638" y="643467"/>
          <a:ext cx="6323162" cy="578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3739392-FAF9-47F2-8EC8-C8EB9BB6D3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138293" y="48911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AFB6F69E-20B4-4F77-8D15-8A9B46B15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4909" b="-1"/>
          <a:stretch/>
        </p:blipFill>
        <p:spPr>
          <a:xfrm>
            <a:off x="187056" y="0"/>
            <a:ext cx="4657325" cy="685799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7AE3227-6209-433C-82DB-D83A4BB855ED}"/>
              </a:ext>
            </a:extLst>
          </p:cNvPr>
          <p:cNvSpPr txBox="1">
            <a:spLocks/>
          </p:cNvSpPr>
          <p:nvPr/>
        </p:nvSpPr>
        <p:spPr>
          <a:xfrm>
            <a:off x="4844381" y="2586566"/>
            <a:ext cx="6695954" cy="20789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100" b="1" dirty="0"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Presentación  del proyecto</a:t>
            </a:r>
            <a:endParaRPr lang="es-MX" sz="6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17094-95B4-4CD3-9C99-A212D7F08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138293" y="48911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BCA8E4-3A3F-49E7-B140-EC04780F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76" y="684915"/>
            <a:ext cx="3487992" cy="23854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Planteamiento de La Necesidad</a:t>
            </a:r>
          </a:p>
        </p:txBody>
      </p:sp>
      <p:graphicFrame>
        <p:nvGraphicFramePr>
          <p:cNvPr id="8" name="Marcador de contenido 4">
            <a:extLst>
              <a:ext uri="{FF2B5EF4-FFF2-40B4-BE49-F238E27FC236}">
                <a16:creationId xmlns:a16="http://schemas.microsoft.com/office/drawing/2014/main" id="{9E670A55-1582-41B4-A890-8AAE6253B16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6009846"/>
              </p:ext>
            </p:extLst>
          </p:nvPr>
        </p:nvGraphicFramePr>
        <p:xfrm>
          <a:off x="5423906" y="1132494"/>
          <a:ext cx="5818188" cy="4963045"/>
        </p:xfrm>
        <a:graphic>
          <a:graphicData uri="http://schemas.openxmlformats.org/drawingml/2006/table">
            <a:tbl>
              <a:tblPr/>
              <a:tblGrid>
                <a:gridCol w="5818188">
                  <a:extLst>
                    <a:ext uri="{9D8B030D-6E8A-4147-A177-3AD203B41FA5}">
                      <a16:colId xmlns:a16="http://schemas.microsoft.com/office/drawing/2014/main" val="312709074"/>
                    </a:ext>
                  </a:extLst>
                </a:gridCol>
              </a:tblGrid>
              <a:tr h="4653777">
                <a:tc>
                  <a:txBody>
                    <a:bodyPr/>
                    <a:lstStyle/>
                    <a:p>
                      <a:pPr marL="0" marR="0" lvl="0" indent="0" algn="just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Esta aplicación tomó como inspiración a aplicación ParkiMovil, ya que esta brinda la posibilidad de manejar con más facilidad los parquímetros y quisimos aplicar algo con un concepto mejorado aquí en la laguna.</a:t>
                      </a:r>
                      <a:endParaRPr lang="es-MX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Determinar la frecuencia del uso de parquímetros en zonas muy transitadas para realizar</a:t>
                      </a:r>
                      <a:r>
                        <a:rPr lang="es-419" sz="2700" b="0" i="0" u="none" strike="noStrike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 análisis que nos permita optimizar el uso de los cajones de estacionamiento.</a:t>
                      </a: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Noto Sans Symbols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</a:t>
                      </a:r>
                      <a:endParaRPr lang="es-419" sz="2700" b="0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Además de proponer un método de uso y pago del parquímetro que permita facilitar la interacción que</a:t>
                      </a:r>
                      <a:r>
                        <a:rPr lang="es-419" sz="2700" b="0" i="0" u="none" strike="noStrike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existe entre el cliente y los parquímetros.</a:t>
                      </a: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</a:t>
                      </a:r>
                    </a:p>
                    <a:p>
                      <a:pPr indent="0" algn="just" fontAlgn="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s-419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indent="0" algn="just" fontAlgn="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s-419" sz="1800" b="0" i="0" u="none" strike="noStrike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s-419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586" marR="101586" marT="1410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98061"/>
                  </a:ext>
                </a:extLst>
              </a:tr>
            </a:tbl>
          </a:graphicData>
        </a:graphic>
      </p:graphicFrame>
      <p:pic>
        <p:nvPicPr>
          <p:cNvPr id="2050" name="Picture 2" descr="Parkimovil® | Soluciones en movilidad para ciudades inteligentes.">
            <a:extLst>
              <a:ext uri="{FF2B5EF4-FFF2-40B4-BE49-F238E27FC236}">
                <a16:creationId xmlns:a16="http://schemas.microsoft.com/office/drawing/2014/main" id="{E2C769BD-6AD0-4603-96CD-49CD94192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5" y="3241849"/>
            <a:ext cx="2639291" cy="263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52F22-5B24-44D1-8ACF-A2DAA3855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138293" y="48911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3308-0B29-4A38-ABF3-0006FC80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Propuesta de Valor:</a:t>
            </a:r>
            <a:endParaRPr lang="es-41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1B06-C9D3-42A5-B2A5-5FDA93D40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1624" y="2650098"/>
            <a:ext cx="10023071" cy="359359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Aplicación facil e intuitiva de utilizar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419" sz="2800" dirty="0"/>
              <a:t>Brindar cierta c</a:t>
            </a:r>
            <a:r>
              <a:rPr lang="en-US" sz="2800" dirty="0"/>
              <a:t>omodidad a la hora de utilizar el Parquimetro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Facilidad de Pago y administración del parquímetro.</a:t>
            </a:r>
            <a:endParaRPr lang="es-419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140BC-AD93-44E5-9A8F-61CB579FB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1139817" y="5646861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E07EBA20-25D1-42F5-8218-8D98C5F4F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" y="0"/>
            <a:ext cx="12199297" cy="6858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95006846-8811-4FA3-A08A-7F7797EFD45B}"/>
              </a:ext>
            </a:extLst>
          </p:cNvPr>
          <p:cNvSpPr txBox="1">
            <a:spLocks/>
          </p:cNvSpPr>
          <p:nvPr/>
        </p:nvSpPr>
        <p:spPr>
          <a:xfrm>
            <a:off x="535823" y="4331319"/>
            <a:ext cx="1822914" cy="478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</a:rPr>
              <a:t>canvas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2C9B1-2777-4C4D-B633-FCFF91990B53}"/>
              </a:ext>
            </a:extLst>
          </p:cNvPr>
          <p:cNvSpPr txBox="1"/>
          <p:nvPr/>
        </p:nvSpPr>
        <p:spPr>
          <a:xfrm>
            <a:off x="1097648" y="5870863"/>
            <a:ext cx="458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120,000$ Aproximadamente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0401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C3B18F-9F7E-4604-A061-A3434FB09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54EE86-C017-4724-9665-ED9AC4192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3152632"/>
            <a:ext cx="12190476" cy="3705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1842EA-9518-44D4-9C8C-2E05D9D2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641834"/>
            <a:ext cx="5128260" cy="2486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ANTECEDENTES DE UNA ORGANIZACIÓN </a:t>
            </a: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68DF2AA-01A7-4309-A046-A24C24CF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06" y="1086531"/>
            <a:ext cx="5074694" cy="1140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98A88-17D0-42EA-9899-F869F8DF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3" r="-1" b="-1"/>
          <a:stretch/>
        </p:blipFill>
        <p:spPr>
          <a:xfrm>
            <a:off x="6743383" y="500873"/>
            <a:ext cx="4108674" cy="231169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22DAE-C090-4DFC-93C8-E3FA57603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3383" y="3637264"/>
            <a:ext cx="4427310" cy="2490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1600" b="0" i="0" dirty="0" err="1">
                <a:effectLst/>
              </a:rPr>
              <a:t>Pakimovil</a:t>
            </a:r>
            <a:endParaRPr lang="en-US" sz="1600" b="0" i="0" dirty="0">
              <a:effectLst/>
            </a:endParaRPr>
          </a:p>
          <a:p>
            <a:pPr>
              <a:lnSpc>
                <a:spcPct val="91000"/>
              </a:lnSpc>
            </a:pPr>
            <a:r>
              <a:rPr lang="en-US" sz="1600" dirty="0"/>
              <a:t>Que </a:t>
            </a:r>
            <a:r>
              <a:rPr lang="en-US" sz="1600" b="0" i="0" dirty="0" err="1">
                <a:effectLst/>
              </a:rPr>
              <a:t>comenzó</a:t>
            </a:r>
            <a:r>
              <a:rPr lang="en-US" sz="1600" b="0" i="0" dirty="0">
                <a:effectLst/>
              </a:rPr>
              <a:t> con la idea de </a:t>
            </a:r>
            <a:r>
              <a:rPr lang="en-US" sz="1600" b="0" i="0" dirty="0" err="1">
                <a:effectLst/>
              </a:rPr>
              <a:t>transformar</a:t>
            </a:r>
            <a:r>
              <a:rPr lang="en-US" sz="1600" b="0" i="0" dirty="0">
                <a:effectLst/>
              </a:rPr>
              <a:t> al </a:t>
            </a:r>
            <a:r>
              <a:rPr lang="en-US" sz="1600" b="0" i="0" dirty="0" err="1">
                <a:effectLst/>
              </a:rPr>
              <a:t>tradicional</a:t>
            </a:r>
            <a:r>
              <a:rPr lang="en-US" sz="1600" b="0" i="0" dirty="0">
                <a:effectLst/>
              </a:rPr>
              <a:t> parquímetro en una </a:t>
            </a:r>
            <a:r>
              <a:rPr lang="en-US" sz="1600" b="0" i="0" dirty="0" err="1">
                <a:effectLst/>
              </a:rPr>
              <a:t>versión</a:t>
            </a:r>
            <a:r>
              <a:rPr lang="en-US" sz="1600" b="0" i="0" dirty="0">
                <a:effectLst/>
              </a:rPr>
              <a:t> digital que </a:t>
            </a:r>
            <a:r>
              <a:rPr lang="en-US" sz="1600" b="0" i="0" dirty="0" err="1">
                <a:effectLst/>
              </a:rPr>
              <a:t>permitiera</a:t>
            </a:r>
            <a:r>
              <a:rPr lang="en-US" sz="1600" b="0" i="0" dirty="0">
                <a:effectLst/>
              </a:rPr>
              <a:t> a las personas </a:t>
            </a:r>
            <a:r>
              <a:rPr lang="en-US" sz="1600" b="0" i="0" dirty="0" err="1">
                <a:effectLst/>
              </a:rPr>
              <a:t>pagar</a:t>
            </a:r>
            <a:r>
              <a:rPr lang="en-US" sz="1600" b="0" i="0" dirty="0">
                <a:effectLst/>
              </a:rPr>
              <a:t> por su </a:t>
            </a:r>
            <a:r>
              <a:rPr lang="en-US" sz="1600" b="0" i="0" dirty="0" err="1">
                <a:effectLst/>
              </a:rPr>
              <a:t>lugar</a:t>
            </a:r>
            <a:r>
              <a:rPr lang="en-US" sz="1600" b="0" i="0" dirty="0">
                <a:effectLst/>
              </a:rPr>
              <a:t> de </a:t>
            </a:r>
            <a:r>
              <a:rPr lang="en-US" sz="1600" b="0" i="0" dirty="0" err="1">
                <a:effectLst/>
              </a:rPr>
              <a:t>estacionamiento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desde</a:t>
            </a:r>
            <a:r>
              <a:rPr lang="en-US" sz="1600" b="0" i="0" dirty="0">
                <a:effectLst/>
              </a:rPr>
              <a:t> su </a:t>
            </a:r>
            <a:r>
              <a:rPr lang="en-US" sz="1600" b="0" i="0" dirty="0" err="1">
                <a:effectLst/>
              </a:rPr>
              <a:t>celular</a:t>
            </a:r>
            <a:r>
              <a:rPr lang="en-US" sz="1600" b="0" i="0" dirty="0">
                <a:effectLst/>
              </a:rPr>
              <a:t>, </a:t>
            </a:r>
            <a:r>
              <a:rPr lang="en-US" sz="1600" b="0" i="0" dirty="0" err="1">
                <a:effectLst/>
              </a:rPr>
              <a:t>eliminando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así</a:t>
            </a:r>
            <a:r>
              <a:rPr lang="en-US" sz="1600" b="0" i="0" dirty="0">
                <a:effectLst/>
              </a:rPr>
              <a:t> la </a:t>
            </a:r>
            <a:r>
              <a:rPr lang="en-US" sz="1600" b="0" i="0" dirty="0" err="1">
                <a:effectLst/>
              </a:rPr>
              <a:t>instalación</a:t>
            </a:r>
            <a:r>
              <a:rPr lang="en-US" sz="1600" b="0" i="0" dirty="0">
                <a:effectLst/>
              </a:rPr>
              <a:t> de </a:t>
            </a:r>
            <a:r>
              <a:rPr lang="en-US" sz="1600" b="0" i="0" dirty="0" err="1">
                <a:effectLst/>
              </a:rPr>
              <a:t>máquinas</a:t>
            </a:r>
            <a:r>
              <a:rPr lang="en-US" sz="1600" b="0" i="0" dirty="0">
                <a:effectLst/>
              </a:rPr>
              <a:t> y su </a:t>
            </a:r>
            <a:r>
              <a:rPr lang="en-US" sz="1600" b="0" i="0" dirty="0" err="1">
                <a:effectLst/>
              </a:rPr>
              <a:t>mantenimiento</a:t>
            </a:r>
            <a:r>
              <a:rPr lang="en-US" sz="1600" b="0" i="0" dirty="0">
                <a:effectLst/>
              </a:rPr>
              <a:t>, </a:t>
            </a:r>
            <a:r>
              <a:rPr lang="en-US" sz="1600" b="0" i="0" dirty="0" err="1">
                <a:effectLst/>
              </a:rPr>
              <a:t>así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como</a:t>
            </a:r>
            <a:r>
              <a:rPr lang="en-US" sz="1600" b="0" i="0" dirty="0">
                <a:effectLst/>
              </a:rPr>
              <a:t> la </a:t>
            </a:r>
            <a:r>
              <a:rPr lang="en-US" sz="1600" b="0" i="0" dirty="0" err="1">
                <a:effectLst/>
              </a:rPr>
              <a:t>necesidad</a:t>
            </a:r>
            <a:r>
              <a:rPr lang="en-US" sz="1600" b="0" i="0" dirty="0">
                <a:effectLst/>
              </a:rPr>
              <a:t> de </a:t>
            </a:r>
            <a:r>
              <a:rPr lang="en-US" sz="1600" b="0" i="0" dirty="0" err="1">
                <a:effectLst/>
              </a:rPr>
              <a:t>cargar</a:t>
            </a:r>
            <a:r>
              <a:rPr lang="en-US" sz="1600" b="0" i="0" dirty="0">
                <a:effectLst/>
              </a:rPr>
              <a:t> con </a:t>
            </a:r>
            <a:r>
              <a:rPr lang="en-US" sz="1600" b="0" i="0" dirty="0" err="1">
                <a:effectLst/>
              </a:rPr>
              <a:t>efectivo</a:t>
            </a:r>
            <a:r>
              <a:rPr lang="en-US" sz="1600" b="0" i="0" dirty="0">
                <a:effectLst/>
              </a:rPr>
              <a:t> para las </a:t>
            </a:r>
            <a:r>
              <a:rPr lang="en-US" sz="1600" b="0" i="0" dirty="0" err="1">
                <a:effectLst/>
              </a:rPr>
              <a:t>transacciones</a:t>
            </a:r>
            <a:r>
              <a:rPr lang="en-US" sz="1600" b="0" i="0" dirty="0">
                <a:effectLst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DA028-7A21-4E63-AE3C-2C3A6939D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6" t="26148" r="36222" b="18156"/>
          <a:stretch/>
        </p:blipFill>
        <p:spPr>
          <a:xfrm>
            <a:off x="10995937" y="0"/>
            <a:ext cx="1052183" cy="11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4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1337</Words>
  <Application>Microsoft Office PowerPoint</Application>
  <PresentationFormat>Widescreen</PresentationFormat>
  <Paragraphs>85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</vt:lpstr>
      <vt:lpstr>CIDFont+F5</vt:lpstr>
      <vt:lpstr>Franklin Gothic Demi Cond</vt:lpstr>
      <vt:lpstr>Franklin Gothic Medium</vt:lpstr>
      <vt:lpstr>Helvetica</vt:lpstr>
      <vt:lpstr>Symbol</vt:lpstr>
      <vt:lpstr>Wingdings</vt:lpstr>
      <vt:lpstr>JuxtaposeVTI</vt:lpstr>
      <vt:lpstr> MANIACORP   </vt:lpstr>
      <vt:lpstr>¿Quienes somos?</vt:lpstr>
      <vt:lpstr>¿Porque maniacos?</vt:lpstr>
      <vt:lpstr>MISIÓN    y VISIÓN</vt:lpstr>
      <vt:lpstr>PowerPoint Presentation</vt:lpstr>
      <vt:lpstr>Planteamiento de La Necesidad</vt:lpstr>
      <vt:lpstr>Propuesta de Valor:</vt:lpstr>
      <vt:lpstr>PowerPoint Presentation</vt:lpstr>
      <vt:lpstr>ANTECEDENTES DE UNA ORGANIZACIÓN </vt:lpstr>
      <vt:lpstr>Antecedentes de una organización</vt:lpstr>
      <vt:lpstr>Antecedentes de una organización</vt:lpstr>
      <vt:lpstr>Enfoque y operaciones </vt:lpstr>
      <vt:lpstr>¿Cómo?</vt:lpstr>
      <vt:lpstr>PowerPoint Presentation</vt:lpstr>
      <vt:lpstr>Aplicación móvil</vt:lpstr>
      <vt:lpstr>Funcionamiento de la app móvil</vt:lpstr>
      <vt:lpstr>¿dónde?</vt:lpstr>
      <vt:lpstr>¿Cuándo?</vt:lpstr>
      <vt:lpstr>Monitoreo </vt:lpstr>
      <vt:lpstr>informes</vt:lpstr>
      <vt:lpstr>presupuesto</vt:lpstr>
      <vt:lpstr>PRESOPUESTO</vt:lpstr>
      <vt:lpstr>presupuesto</vt:lpstr>
      <vt:lpstr>Lenguaje de programación: </vt:lpstr>
      <vt:lpstr>Android Studio </vt:lpstr>
      <vt:lpstr>Arduino IDE</vt:lpstr>
      <vt:lpstr>Web services:</vt:lpstr>
      <vt:lpstr>Presupuesto total </vt:lpstr>
      <vt:lpstr>SUSTENTABILIDAD</vt:lpstr>
      <vt:lpstr>ADMINISTRACION</vt:lpstr>
      <vt:lpstr>FINACIAMIENTO PARA EL PROGRAMA</vt:lpstr>
      <vt:lpstr>MATERIAL DE APOYO </vt:lpstr>
      <vt:lpstr>PowerPoint Presentation</vt:lpstr>
      <vt:lpstr>Cabe recalcar: </vt:lpstr>
      <vt:lpstr>Referencias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MANIACORP</dc:title>
  <dc:creator>jose mtz</dc:creator>
  <cp:lastModifiedBy>KI ARCE</cp:lastModifiedBy>
  <cp:revision>15</cp:revision>
  <dcterms:created xsi:type="dcterms:W3CDTF">2020-12-16T00:26:13Z</dcterms:created>
  <dcterms:modified xsi:type="dcterms:W3CDTF">2020-12-16T23:37:51Z</dcterms:modified>
</cp:coreProperties>
</file>